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88" r:id="rId2"/>
    <p:sldId id="257" r:id="rId3"/>
    <p:sldId id="309" r:id="rId4"/>
    <p:sldId id="301" r:id="rId5"/>
    <p:sldId id="311" r:id="rId6"/>
    <p:sldId id="312" r:id="rId7"/>
    <p:sldId id="302" r:id="rId8"/>
    <p:sldId id="314" r:id="rId9"/>
    <p:sldId id="318" r:id="rId10"/>
    <p:sldId id="294" r:id="rId11"/>
    <p:sldId id="313" r:id="rId12"/>
    <p:sldId id="265" r:id="rId13"/>
    <p:sldId id="263" r:id="rId14"/>
    <p:sldId id="306" r:id="rId15"/>
    <p:sldId id="296" r:id="rId16"/>
    <p:sldId id="304" r:id="rId17"/>
    <p:sldId id="307" r:id="rId18"/>
    <p:sldId id="262" r:id="rId19"/>
    <p:sldId id="315" r:id="rId20"/>
    <p:sldId id="317" r:id="rId21"/>
  </p:sldIdLst>
  <p:sldSz cx="12192000" cy="6858000"/>
  <p:notesSz cx="6858000" cy="9144000"/>
  <p:embeddedFontLst>
    <p:embeddedFont>
      <p:font typeface="DX스피드 M" panose="02020600000000000000" pitchFamily="18" charset="-127"/>
      <p:regular r:id="rId23"/>
    </p:embeddedFont>
    <p:embeddedFont>
      <p:font typeface="DX영화자막 M" panose="02020600000000000000" pitchFamily="18" charset="-127"/>
      <p:regular r:id="rId24"/>
    </p:embeddedFont>
    <p:embeddedFont>
      <p:font typeface="Rockwell Nova Extra Bold" panose="02060903020205020403" pitchFamily="18" charset="0"/>
      <p:bold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스웨거 TTF" panose="020B0600000101010101" pitchFamily="50" charset="-127"/>
      <p:regular r:id="rId31"/>
    </p:embeddedFont>
    <p:embeddedFont>
      <p:font typeface="타이포_쌍문동 B" panose="02020803020101020101" pitchFamily="18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114"/>
    <a:srgbClr val="FF3399"/>
    <a:srgbClr val="F2F2F2"/>
    <a:srgbClr val="FF6699"/>
    <a:srgbClr val="FFCCFF"/>
    <a:srgbClr val="FD6955"/>
    <a:srgbClr val="F8CBAD"/>
    <a:srgbClr val="44546A"/>
    <a:srgbClr val="FFFFFF"/>
    <a:srgbClr val="C44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C3438-992C-48C3-A115-6DBF750C4101}" v="5" dt="2019-02-27T03:49:49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3" y="1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E JI PARK" userId="634bb43d4b8df529" providerId="LiveId" clId="{857C3438-992C-48C3-A115-6DBF750C4101}"/>
    <pc:docChg chg="modSld sldOrd">
      <pc:chgData name="HEE JI PARK" userId="634bb43d4b8df529" providerId="LiveId" clId="{857C3438-992C-48C3-A115-6DBF750C4101}" dt="2019-02-27T03:49:49.159" v="8"/>
      <pc:docMkLst>
        <pc:docMk/>
      </pc:docMkLst>
      <pc:sldChg chg="ord">
        <pc:chgData name="HEE JI PARK" userId="634bb43d4b8df529" providerId="LiveId" clId="{857C3438-992C-48C3-A115-6DBF750C4101}" dt="2019-02-27T03:49:42.612" v="7"/>
        <pc:sldMkLst>
          <pc:docMk/>
          <pc:sldMk cId="1111659965" sldId="294"/>
        </pc:sldMkLst>
      </pc:sldChg>
      <pc:sldChg chg="modSp ord">
        <pc:chgData name="HEE JI PARK" userId="634bb43d4b8df529" providerId="LiveId" clId="{857C3438-992C-48C3-A115-6DBF750C4101}" dt="2019-02-27T03:49:49.159" v="8"/>
        <pc:sldMkLst>
          <pc:docMk/>
          <pc:sldMk cId="3352269826" sldId="318"/>
        </pc:sldMkLst>
        <pc:spChg chg="mod">
          <ac:chgData name="HEE JI PARK" userId="634bb43d4b8df529" providerId="LiveId" clId="{857C3438-992C-48C3-A115-6DBF750C4101}" dt="2019-02-27T01:46:41.469" v="5" actId="1036"/>
          <ac:spMkLst>
            <pc:docMk/>
            <pc:sldMk cId="3352269826" sldId="318"/>
            <ac:spMk id="30" creationId="{BCBFB98D-5EE9-4007-8E57-4B9781EE3A8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3932102040982"/>
          <c:y val="0.14019853036692992"/>
          <c:w val="0.86067085483442318"/>
          <c:h val="0.83608981372360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수익률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F0-4427-BC6F-34657C56898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F0-4427-BC6F-34657C56898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F0-4427-BC6F-34657C56898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F0-4427-BC6F-34657C56898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6F0-4427-BC6F-34657C56898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6F0-4427-BC6F-34657C56898F}"/>
              </c:ext>
            </c:extLst>
          </c:dPt>
          <c:dPt>
            <c:idx val="6"/>
            <c:invertIfNegative val="0"/>
            <c:bubble3D val="0"/>
            <c:spPr>
              <a:solidFill>
                <a:srgbClr val="FF66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6F0-4427-BC6F-34657C56898F}"/>
              </c:ext>
            </c:extLst>
          </c:dPt>
          <c:dLbls>
            <c:dLbl>
              <c:idx val="6"/>
              <c:tx>
                <c:rich>
                  <a:bodyPr/>
                  <a:lstStyle/>
                  <a:p>
                    <a:fld id="{125B3F92-877A-EA46-A7E5-23C4B40F8DFD}" type="VALUE">
                      <a:rPr lang="en-US" altLang="ko-KR" b="1" smtClean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D6F0-4427-BC6F-34657C5689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0.159</c:v>
                </c:pt>
                <c:pt idx="1">
                  <c:v>0.16800000000000001</c:v>
                </c:pt>
                <c:pt idx="2">
                  <c:v>7.5999999999999998E-2</c:v>
                </c:pt>
                <c:pt idx="3" formatCode="0%">
                  <c:v>0.04</c:v>
                </c:pt>
                <c:pt idx="4">
                  <c:v>0.17599999999999999</c:v>
                </c:pt>
                <c:pt idx="5">
                  <c:v>0.183</c:v>
                </c:pt>
                <c:pt idx="6">
                  <c:v>-0.17299999999999999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D-4681-B774-8971A9964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1064880"/>
        <c:axId val="-1973612624"/>
      </c:barChart>
      <c:catAx>
        <c:axId val="-213106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973612624"/>
        <c:crosses val="autoZero"/>
        <c:auto val="1"/>
        <c:lblAlgn val="ctr"/>
        <c:lblOffset val="100"/>
        <c:noMultiLvlLbl val="0"/>
      </c:catAx>
      <c:valAx>
        <c:axId val="-197361262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-213106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19A3B-2A47-43AF-AD63-91BCEF141DD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5D28-F5BA-44CA-A07D-326773A4D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1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년만에 첫 마이너스 수익률</a:t>
            </a:r>
          </a:p>
          <a:p>
            <a:r>
              <a:rPr lang="ko-KR" altLang="en-US" dirty="0"/>
              <a:t>불확실한 산업적 특성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EC6A-1BB5-8344-AED0-6BFA007B94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whom</a:t>
            </a:r>
          </a:p>
          <a:p>
            <a:r>
              <a:rPr lang="en-US" baseline="0" dirty="0"/>
              <a:t>Why</a:t>
            </a:r>
          </a:p>
          <a:p>
            <a:r>
              <a:rPr lang="en-US" baseline="0" dirty="0"/>
              <a:t>What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EC6A-1BB5-8344-AED0-6BFA007B94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25B3-B703-4D0C-8673-07BB99793B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47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EC6A-1BB5-8344-AED0-6BFA007B94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2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425B3-B703-4D0C-8673-07BB99793B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6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14995-9FE3-409D-85FD-77F4180F0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5F791-BEE6-490C-BB83-05537E831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EE7D3-D7F4-4881-A426-FE1702FF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C8F05-7811-41B9-8AE9-19C5D7DC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5600D-3938-4C29-B2DC-5AE4913F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5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681D6-9DE0-4A97-8819-47CBD115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17321D-DF0A-4519-B694-68C0D381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1174F-449B-4131-A2F8-DDE937F3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303F9-B0AA-4C06-87CF-1EB4251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C2C13-3EFB-48D6-9506-F9CEE639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5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03DF5B-875B-4FCB-A15C-70918CA20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821B5A-DA35-4D47-8B73-525695679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2998E-57DF-4EEF-A0E4-D7662050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16146B-7F89-4947-8CFD-05EFF532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5C955-CE0D-43D3-BE11-A33EFCA9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5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3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F01A1-DAC2-4E92-8AA9-1CF28A27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AAA55-D201-4EB7-93E1-7048F9B0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FF73E-BD6E-42EB-AE2D-3C25E913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55955-4B38-436C-8700-BC41F32F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BE1D9-4A07-4184-96D7-BC47443B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4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3BD0-6162-4E98-A0D9-8974CAAE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29900-DB45-4763-BAD2-6B31F04F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85FE4-3BAE-4E70-B165-A50800D70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3C433-A1C4-441D-873F-7EAFA1FE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6CD35-2AFB-49F9-BEB6-6D8BF3D1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2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86919-1366-46DE-84BA-80953E7F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2A859-C12E-4515-BB63-2FA1D64AA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7E16DE-93C2-429C-8E94-37AB113C7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F1E052-C10E-4A4F-9AAB-21550345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20A5C-2108-4E59-956E-4CCBCB90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7D072A-D99A-45D1-9ADF-970DC23A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2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E57DC-353E-4E22-9EED-B1818C68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803B1B-B8E6-4E17-BA56-865256337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6D5A0E-8E83-4909-83FE-500E60DDB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0B3B3A-B999-4B7E-8DE1-EAF243B7F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483692-A5B7-4A67-8365-1122C3240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6716BE-8F57-45ED-966F-D5044DF6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2FB09D-FAA0-46DF-AB66-5914E4EC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62D3B3-5786-4238-9C8F-552EB17F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4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0BB6D-3C84-4980-BCD3-A693D7B1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3B6E64-BE11-4EC9-93AA-03BD11A3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2055D2-2A84-4D94-8DF5-63AC3CE0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ABE3DE-F5C1-44AB-A839-E4DA3CA2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A0CC2F-680C-4C0D-A69E-23157D6D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6CD07-4C1C-4594-90D2-AFF10D57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60D9D-6344-415B-9033-D16F7C0E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7352F-AC5E-420B-9605-16E9444B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8BA97-065B-4094-96E1-7FCD0E71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7C3767-C433-42EB-8A05-FAFC1D362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8284AF-7353-48BC-A0E1-F00448D0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8B7344-186E-4665-951F-F5E6E062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71FF3-C5CE-47C7-826F-4AD1EE3C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4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BA372-4EB2-417F-A7D8-4F358A6D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966F73-1436-442F-96EE-BD42D2A3E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91252-0A16-479B-A271-03E0D1CDF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DB266-8A39-432B-BBC8-A65E2485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BDA01-8A55-4F45-8517-41C359AB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3C435E-0B4D-4C70-BB92-87707B5C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1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ACE0A8-8F11-4203-815D-EE7AC53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10B11-20BB-4613-BE21-621FD40E2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14AA5-7AA1-46F3-A58E-DA6FB95F4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4F89-3B3B-45B4-840E-0775AB6CD8C1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CB5E5-1A2D-4DF9-837B-F1EBACD3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F13C3-DD6C-48E0-A5DD-DE1E226E4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053CF-CF99-46F3-9A36-4BCD947C1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9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2.png"/><Relationship Id="rId1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23.png"/><Relationship Id="rId5" Type="http://schemas.openxmlformats.org/officeDocument/2006/relationships/image" Target="../media/image40.png"/><Relationship Id="rId15" Type="http://schemas.openxmlformats.org/officeDocument/2006/relationships/image" Target="../media/image42.png"/><Relationship Id="rId10" Type="http://schemas.openxmlformats.org/officeDocument/2006/relationships/image" Target="../media/image22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커튼, 가구, 빨간색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F8FEFC54-D34E-448A-900C-15FC04925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" b="3553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80"/>
      </p:ext>
    </p:extLst>
  </p:cSld>
  <p:clrMapOvr>
    <a:masterClrMapping/>
  </p:clrMapOvr>
  <p:transition advClick="0" advTm="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10BB3C3-7462-4531-9939-4402A95F32C7}"/>
              </a:ext>
            </a:extLst>
          </p:cNvPr>
          <p:cNvSpPr/>
          <p:nvPr/>
        </p:nvSpPr>
        <p:spPr>
          <a:xfrm>
            <a:off x="5048410" y="4623729"/>
            <a:ext cx="1982661" cy="4463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DD546-111F-4AD4-B2B4-D1B90B60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4170765"/>
            <a:ext cx="1123070" cy="962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F590A2-DEF5-4901-9545-C3CB13EC8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56" y="2014907"/>
            <a:ext cx="1198918" cy="1099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FC34F8-3F83-4EA9-9A19-274BA655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0" y="4059311"/>
            <a:ext cx="1060872" cy="9624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630051-50EB-4D54-AA30-36824380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203" y="3957100"/>
            <a:ext cx="943692" cy="1128376"/>
          </a:xfrm>
          <a:prstGeom prst="rect">
            <a:avLst/>
          </a:prstGeom>
        </p:spPr>
      </p:pic>
      <p:pic>
        <p:nvPicPr>
          <p:cNvPr id="26" name="그림 25" descr="벡터그래픽이(가) 표시된 사진&#10;&#10;자동 생성된 설명">
            <a:extLst>
              <a:ext uri="{FF2B5EF4-FFF2-40B4-BE49-F238E27FC236}">
                <a16:creationId xmlns:a16="http://schemas.microsoft.com/office/drawing/2014/main" id="{BC859DD1-1970-4AB7-AF80-A3F88E092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45" y="4020130"/>
            <a:ext cx="1014138" cy="1002316"/>
          </a:xfrm>
          <a:prstGeom prst="rect">
            <a:avLst/>
          </a:prstGeom>
        </p:spPr>
      </p:pic>
      <p:pic>
        <p:nvPicPr>
          <p:cNvPr id="33" name="그림 32" descr="벡터그래픽이(가) 표시된 사진&#10;&#10;자동 생성된 설명">
            <a:extLst>
              <a:ext uri="{FF2B5EF4-FFF2-40B4-BE49-F238E27FC236}">
                <a16:creationId xmlns:a16="http://schemas.microsoft.com/office/drawing/2014/main" id="{18DE9EEA-1BE1-4147-B58F-E20312095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220" y="2094202"/>
            <a:ext cx="1221664" cy="102010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FDA045-632A-4DDE-9E22-27D3E9DF6C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6" r="12640" b="-1"/>
          <a:stretch/>
        </p:blipFill>
        <p:spPr>
          <a:xfrm>
            <a:off x="2242289" y="1939584"/>
            <a:ext cx="1214366" cy="1173043"/>
          </a:xfrm>
          <a:prstGeom prst="rect">
            <a:avLst/>
          </a:prstGeom>
        </p:spPr>
      </p:pic>
      <p:pic>
        <p:nvPicPr>
          <p:cNvPr id="39" name="그림 38" descr="벡터그래픽이(가) 표시된 사진&#10;&#10;자동 생성된 설명">
            <a:extLst>
              <a:ext uri="{FF2B5EF4-FFF2-40B4-BE49-F238E27FC236}">
                <a16:creationId xmlns:a16="http://schemas.microsoft.com/office/drawing/2014/main" id="{22EDE293-04D0-4526-A2BE-EAB9BFC7A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3" y="1953439"/>
            <a:ext cx="1370282" cy="111318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ACF5C8-1EB8-4E4F-8DF9-370176C5B9BD}"/>
              </a:ext>
            </a:extLst>
          </p:cNvPr>
          <p:cNvSpPr txBox="1"/>
          <p:nvPr/>
        </p:nvSpPr>
        <p:spPr>
          <a:xfrm>
            <a:off x="9147512" y="31644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21A07C-0743-49E3-A0EC-A95051086CDE}"/>
              </a:ext>
            </a:extLst>
          </p:cNvPr>
          <p:cNvSpPr txBox="1"/>
          <p:nvPr/>
        </p:nvSpPr>
        <p:spPr>
          <a:xfrm>
            <a:off x="433832" y="3131279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감독파워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감독수상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C13F31-8D38-4584-A107-C2623561ABDC}"/>
              </a:ext>
            </a:extLst>
          </p:cNvPr>
          <p:cNvSpPr txBox="1"/>
          <p:nvPr/>
        </p:nvSpPr>
        <p:spPr>
          <a:xfrm>
            <a:off x="2295597" y="3131279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배우파워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배우수상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352E34-F634-440F-A9CA-6E513E46DA90}"/>
              </a:ext>
            </a:extLst>
          </p:cNvPr>
          <p:cNvSpPr txBox="1"/>
          <p:nvPr/>
        </p:nvSpPr>
        <p:spPr>
          <a:xfrm>
            <a:off x="433832" y="528887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상영등급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226DEC-1D48-4CCA-B9D8-37A0D8684474}"/>
              </a:ext>
            </a:extLst>
          </p:cNvPr>
          <p:cNvSpPr txBox="1"/>
          <p:nvPr/>
        </p:nvSpPr>
        <p:spPr>
          <a:xfrm>
            <a:off x="2410555" y="5126131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Holiday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Season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66D483-A1D0-4C1C-A321-CC41A59B0939}"/>
              </a:ext>
            </a:extLst>
          </p:cNvPr>
          <p:cNvSpPr txBox="1"/>
          <p:nvPr/>
        </p:nvSpPr>
        <p:spPr>
          <a:xfrm>
            <a:off x="8804477" y="502162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트윗수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97C8B2-5260-4BA4-95C9-E6793E0CF05C}"/>
              </a:ext>
            </a:extLst>
          </p:cNvPr>
          <p:cNvSpPr txBox="1"/>
          <p:nvPr/>
        </p:nvSpPr>
        <p:spPr>
          <a:xfrm>
            <a:off x="10612658" y="3204679"/>
            <a:ext cx="12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시사회 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C769F9-E338-420C-816E-E9DF4C169902}"/>
              </a:ext>
            </a:extLst>
          </p:cNvPr>
          <p:cNvSpPr txBox="1"/>
          <p:nvPr/>
        </p:nvSpPr>
        <p:spPr>
          <a:xfrm>
            <a:off x="10455891" y="5021620"/>
            <a:ext cx="198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6954D5-E59B-4B09-9BF4-7937C3923625}"/>
              </a:ext>
            </a:extLst>
          </p:cNvPr>
          <p:cNvGrpSpPr/>
          <p:nvPr/>
        </p:nvGrpSpPr>
        <p:grpSpPr>
          <a:xfrm>
            <a:off x="3551019" y="1210425"/>
            <a:ext cx="1100835" cy="4611063"/>
            <a:chOff x="3482876" y="754350"/>
            <a:chExt cx="1172421" cy="5270825"/>
          </a:xfrm>
          <a:solidFill>
            <a:schemeClr val="bg1">
              <a:lumMod val="75000"/>
            </a:schemeClr>
          </a:solidFill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62DEBC72-1092-476C-A4F6-45E055B445BA}"/>
                </a:ext>
              </a:extLst>
            </p:cNvPr>
            <p:cNvSpPr/>
            <p:nvPr/>
          </p:nvSpPr>
          <p:spPr>
            <a:xfrm>
              <a:off x="3925141" y="3210884"/>
              <a:ext cx="730156" cy="43623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88B401-E310-4324-85FE-8F41F3E7B93D}"/>
                </a:ext>
              </a:extLst>
            </p:cNvPr>
            <p:cNvSpPr/>
            <p:nvPr/>
          </p:nvSpPr>
          <p:spPr>
            <a:xfrm>
              <a:off x="3482876" y="754350"/>
              <a:ext cx="448797" cy="143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6421368-C413-4ACF-A2B9-A6CAD441B1A8}"/>
                </a:ext>
              </a:extLst>
            </p:cNvPr>
            <p:cNvSpPr/>
            <p:nvPr/>
          </p:nvSpPr>
          <p:spPr>
            <a:xfrm>
              <a:off x="3483168" y="5881874"/>
              <a:ext cx="448797" cy="143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A5A4796-124C-4FB6-AF34-DFFCA0C3717D}"/>
                </a:ext>
              </a:extLst>
            </p:cNvPr>
            <p:cNvSpPr/>
            <p:nvPr/>
          </p:nvSpPr>
          <p:spPr>
            <a:xfrm rot="5400000">
              <a:off x="1258513" y="3297444"/>
              <a:ext cx="5216546" cy="130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88105C5-5570-4D3F-8A8F-E6185581B66B}"/>
              </a:ext>
            </a:extLst>
          </p:cNvPr>
          <p:cNvSpPr txBox="1"/>
          <p:nvPr/>
        </p:nvSpPr>
        <p:spPr>
          <a:xfrm>
            <a:off x="593735" y="1312350"/>
            <a:ext cx="2953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속성 변수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50AA7-BBD1-4019-9F2A-C1D9ECEE59C5}"/>
              </a:ext>
            </a:extLst>
          </p:cNvPr>
          <p:cNvSpPr txBox="1"/>
          <p:nvPr/>
        </p:nvSpPr>
        <p:spPr>
          <a:xfrm>
            <a:off x="8804477" y="1335070"/>
            <a:ext cx="341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마케팅 속성 변수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27000B6-CA81-4C81-9E6D-B4679E402B01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BCF485-A919-4F78-8DB2-F44849C2BC45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5F2898-DD7E-49E8-9B8E-523F1E611222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DE65935-F33D-4DB7-A548-3EDFCF4A9107}"/>
              </a:ext>
            </a:extLst>
          </p:cNvPr>
          <p:cNvGrpSpPr/>
          <p:nvPr/>
        </p:nvGrpSpPr>
        <p:grpSpPr>
          <a:xfrm>
            <a:off x="1188881" y="351819"/>
            <a:ext cx="2563522" cy="660429"/>
            <a:chOff x="1188881" y="351819"/>
            <a:chExt cx="2563522" cy="6604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9A81C7-2225-47BD-BD06-69E8828D6B93}"/>
                </a:ext>
              </a:extLst>
            </p:cNvPr>
            <p:cNvSpPr txBox="1"/>
            <p:nvPr/>
          </p:nvSpPr>
          <p:spPr>
            <a:xfrm>
              <a:off x="1224737" y="351819"/>
              <a:ext cx="16995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절 분석 프로세스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D6195F-3490-4276-8123-3747837369B3}"/>
                </a:ext>
              </a:extLst>
            </p:cNvPr>
            <p:cNvSpPr txBox="1"/>
            <p:nvPr/>
          </p:nvSpPr>
          <p:spPr>
            <a:xfrm>
              <a:off x="1188881" y="581361"/>
              <a:ext cx="25635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독립변수와 종속변수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275495-3E0A-4132-AA2D-949251DEF235}"/>
              </a:ext>
            </a:extLst>
          </p:cNvPr>
          <p:cNvGrpSpPr/>
          <p:nvPr/>
        </p:nvGrpSpPr>
        <p:grpSpPr>
          <a:xfrm>
            <a:off x="4975710" y="2471282"/>
            <a:ext cx="2180819" cy="1999100"/>
            <a:chOff x="4826113" y="2728288"/>
            <a:chExt cx="2180819" cy="199910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2DEB995-F2ED-4AB1-B18D-380C1B6E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13" y="2728288"/>
              <a:ext cx="2180819" cy="19991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094DEF-C2D5-467C-A2DC-A0516D4B0EB4}"/>
                </a:ext>
              </a:extLst>
            </p:cNvPr>
            <p:cNvSpPr txBox="1"/>
            <p:nvPr/>
          </p:nvSpPr>
          <p:spPr>
            <a:xfrm>
              <a:off x="5167649" y="2879883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데이터셋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D1D9401-9579-435A-973C-D397B6A719F1}"/>
              </a:ext>
            </a:extLst>
          </p:cNvPr>
          <p:cNvSpPr txBox="1"/>
          <p:nvPr/>
        </p:nvSpPr>
        <p:spPr>
          <a:xfrm>
            <a:off x="5106206" y="4669833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 수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08EC4FF-FB57-405D-B05D-A046F9394D20}"/>
              </a:ext>
            </a:extLst>
          </p:cNvPr>
          <p:cNvGrpSpPr/>
          <p:nvPr/>
        </p:nvGrpSpPr>
        <p:grpSpPr>
          <a:xfrm rot="10800000">
            <a:off x="7362806" y="1228220"/>
            <a:ext cx="1100835" cy="4611063"/>
            <a:chOff x="3482876" y="754350"/>
            <a:chExt cx="1172421" cy="5270825"/>
          </a:xfrm>
          <a:solidFill>
            <a:schemeClr val="bg1">
              <a:lumMod val="75000"/>
            </a:schemeClr>
          </a:solidFill>
        </p:grpSpPr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268F1718-20B5-4A38-9543-3B10C1EAE91C}"/>
                </a:ext>
              </a:extLst>
            </p:cNvPr>
            <p:cNvSpPr/>
            <p:nvPr/>
          </p:nvSpPr>
          <p:spPr>
            <a:xfrm>
              <a:off x="3925141" y="3210884"/>
              <a:ext cx="730156" cy="43623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BBD24E6-5C40-4FA3-BBA7-5DA2E0921AE8}"/>
                </a:ext>
              </a:extLst>
            </p:cNvPr>
            <p:cNvSpPr/>
            <p:nvPr/>
          </p:nvSpPr>
          <p:spPr>
            <a:xfrm>
              <a:off x="3482876" y="754350"/>
              <a:ext cx="448797" cy="143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7C60BE-EF14-4C17-BC12-182D48D2FB92}"/>
                </a:ext>
              </a:extLst>
            </p:cNvPr>
            <p:cNvSpPr/>
            <p:nvPr/>
          </p:nvSpPr>
          <p:spPr>
            <a:xfrm>
              <a:off x="3483168" y="5881874"/>
              <a:ext cx="448797" cy="143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85B43AB-2256-4CB4-B00D-25BEC003C5DD}"/>
                </a:ext>
              </a:extLst>
            </p:cNvPr>
            <p:cNvSpPr/>
            <p:nvPr/>
          </p:nvSpPr>
          <p:spPr>
            <a:xfrm rot="5400000">
              <a:off x="1258513" y="3297444"/>
              <a:ext cx="5216546" cy="130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65996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88" y="351819"/>
            <a:ext cx="7696708" cy="650618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8" y="2831448"/>
            <a:ext cx="936372" cy="98425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45" y="5249421"/>
            <a:ext cx="984250" cy="984250"/>
          </a:xfrm>
          <a:prstGeom prst="rect">
            <a:avLst/>
          </a:prstGeom>
        </p:spPr>
      </p:pic>
      <p:cxnSp>
        <p:nvCxnSpPr>
          <p:cNvPr id="73" name="직선 연결선 46">
            <a:extLst>
              <a:ext uri="{FF2B5EF4-FFF2-40B4-BE49-F238E27FC236}">
                <a16:creationId xmlns:a16="http://schemas.microsoft.com/office/drawing/2014/main" id="{3CD09C63-15CF-457A-A69F-8FC4F11B28F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47">
            <a:extLst>
              <a:ext uri="{FF2B5EF4-FFF2-40B4-BE49-F238E27FC236}">
                <a16:creationId xmlns:a16="http://schemas.microsoft.com/office/drawing/2014/main" id="{0E8FDEBB-8063-4924-9B98-8DD315FC4E54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60E41E-285E-4D1E-9A2C-625429F5EA17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6" name="그룹 49">
            <a:extLst>
              <a:ext uri="{FF2B5EF4-FFF2-40B4-BE49-F238E27FC236}">
                <a16:creationId xmlns:a16="http://schemas.microsoft.com/office/drawing/2014/main" id="{F8D48376-C677-467E-9255-82210F2B8D39}"/>
              </a:ext>
            </a:extLst>
          </p:cNvPr>
          <p:cNvGrpSpPr/>
          <p:nvPr/>
        </p:nvGrpSpPr>
        <p:grpSpPr>
          <a:xfrm>
            <a:off x="1188881" y="351819"/>
            <a:ext cx="3666388" cy="598874"/>
            <a:chOff x="1188881" y="351819"/>
            <a:chExt cx="3666388" cy="59887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0D0000-9F4D-4908-9BB6-BE4B7EF1DEC4}"/>
                </a:ext>
              </a:extLst>
            </p:cNvPr>
            <p:cNvSpPr txBox="1"/>
            <p:nvPr/>
          </p:nvSpPr>
          <p:spPr>
            <a:xfrm>
              <a:off x="1188881" y="351819"/>
              <a:ext cx="16995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절 분석 프로세스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AB5F5B-2D60-4EF8-BCC6-324C3E814CD0}"/>
                </a:ext>
              </a:extLst>
            </p:cNvPr>
            <p:cNvSpPr txBox="1"/>
            <p:nvPr/>
          </p:nvSpPr>
          <p:spPr>
            <a:xfrm>
              <a:off x="1188881" y="581361"/>
              <a:ext cx="3666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관객수와 양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음의 상관성을 띄는 변수</a:t>
              </a:r>
            </a:p>
          </p:txBody>
        </p:sp>
      </p:grpSp>
      <p:sp>
        <p:nvSpPr>
          <p:cNvPr id="79" name="직사각형 55">
            <a:extLst>
              <a:ext uri="{FF2B5EF4-FFF2-40B4-BE49-F238E27FC236}">
                <a16:creationId xmlns:a16="http://schemas.microsoft.com/office/drawing/2014/main" id="{6F67385D-36A1-4BD4-A63E-2B60E14DA248}"/>
              </a:ext>
            </a:extLst>
          </p:cNvPr>
          <p:cNvSpPr/>
          <p:nvPr/>
        </p:nvSpPr>
        <p:spPr>
          <a:xfrm>
            <a:off x="470112" y="4692158"/>
            <a:ext cx="4193328" cy="15943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이등변 삼각형 62">
            <a:extLst>
              <a:ext uri="{FF2B5EF4-FFF2-40B4-BE49-F238E27FC236}">
                <a16:creationId xmlns:a16="http://schemas.microsoft.com/office/drawing/2014/main" id="{D491AC93-9E91-454E-B77A-FEA01A9788F6}"/>
              </a:ext>
            </a:extLst>
          </p:cNvPr>
          <p:cNvSpPr/>
          <p:nvPr/>
        </p:nvSpPr>
        <p:spPr>
          <a:xfrm>
            <a:off x="470112" y="4014997"/>
            <a:ext cx="756004" cy="67716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74">
            <a:extLst>
              <a:ext uri="{FF2B5EF4-FFF2-40B4-BE49-F238E27FC236}">
                <a16:creationId xmlns:a16="http://schemas.microsoft.com/office/drawing/2014/main" id="{063492A5-DA80-4AFC-AA57-D5AA2E7BBAAC}"/>
              </a:ext>
            </a:extLst>
          </p:cNvPr>
          <p:cNvSpPr/>
          <p:nvPr/>
        </p:nvSpPr>
        <p:spPr>
          <a:xfrm>
            <a:off x="10058400" y="964548"/>
            <a:ext cx="1533466" cy="3424572"/>
          </a:xfrm>
          <a:prstGeom prst="rect">
            <a:avLst/>
          </a:prstGeom>
          <a:solidFill>
            <a:srgbClr val="FDA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이등변 삼각형 75">
            <a:extLst>
              <a:ext uri="{FF2B5EF4-FFF2-40B4-BE49-F238E27FC236}">
                <a16:creationId xmlns:a16="http://schemas.microsoft.com/office/drawing/2014/main" id="{D9AAD53C-5E38-45EF-A104-77D2D5112FD6}"/>
              </a:ext>
            </a:extLst>
          </p:cNvPr>
          <p:cNvSpPr/>
          <p:nvPr/>
        </p:nvSpPr>
        <p:spPr>
          <a:xfrm rot="10800000">
            <a:off x="10429497" y="4353577"/>
            <a:ext cx="756004" cy="677161"/>
          </a:xfrm>
          <a:prstGeom prst="triangle">
            <a:avLst/>
          </a:prstGeom>
          <a:solidFill>
            <a:srgbClr val="FDA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그림 80">
            <a:extLst>
              <a:ext uri="{FF2B5EF4-FFF2-40B4-BE49-F238E27FC236}">
                <a16:creationId xmlns:a16="http://schemas.microsoft.com/office/drawing/2014/main" id="{D279D7B7-2C0E-4148-A035-2EEF94F65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74" y="4803617"/>
            <a:ext cx="566130" cy="557329"/>
          </a:xfrm>
          <a:prstGeom prst="rect">
            <a:avLst/>
          </a:prstGeom>
        </p:spPr>
      </p:pic>
      <p:pic>
        <p:nvPicPr>
          <p:cNvPr id="84" name="그림 81">
            <a:extLst>
              <a:ext uri="{FF2B5EF4-FFF2-40B4-BE49-F238E27FC236}">
                <a16:creationId xmlns:a16="http://schemas.microsoft.com/office/drawing/2014/main" id="{6CD21844-9205-4E57-93E5-521692D435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6" r="12640" b="-1"/>
          <a:stretch/>
        </p:blipFill>
        <p:spPr>
          <a:xfrm>
            <a:off x="2301618" y="5489330"/>
            <a:ext cx="746087" cy="787336"/>
          </a:xfrm>
          <a:prstGeom prst="rect">
            <a:avLst/>
          </a:prstGeom>
        </p:spPr>
      </p:pic>
      <p:pic>
        <p:nvPicPr>
          <p:cNvPr id="85" name="그림 82" descr="벡터그래픽이(가) 표시된 사진&#10;&#10;자동 생성된 설명">
            <a:extLst>
              <a:ext uri="{FF2B5EF4-FFF2-40B4-BE49-F238E27FC236}">
                <a16:creationId xmlns:a16="http://schemas.microsoft.com/office/drawing/2014/main" id="{46D7C040-091F-44E6-8871-4A5AB200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46" y="5489330"/>
            <a:ext cx="747311" cy="713860"/>
          </a:xfrm>
          <a:prstGeom prst="rect">
            <a:avLst/>
          </a:prstGeom>
        </p:spPr>
      </p:pic>
      <p:pic>
        <p:nvPicPr>
          <p:cNvPr id="86" name="그림 87">
            <a:extLst>
              <a:ext uri="{FF2B5EF4-FFF2-40B4-BE49-F238E27FC236}">
                <a16:creationId xmlns:a16="http://schemas.microsoft.com/office/drawing/2014/main" id="{C458279D-BD52-45AC-868F-938C38E94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05" y="4735099"/>
            <a:ext cx="697806" cy="694364"/>
          </a:xfrm>
          <a:prstGeom prst="rect">
            <a:avLst/>
          </a:prstGeom>
        </p:spPr>
      </p:pic>
      <p:pic>
        <p:nvPicPr>
          <p:cNvPr id="87" name="그림 88">
            <a:extLst>
              <a:ext uri="{FF2B5EF4-FFF2-40B4-BE49-F238E27FC236}">
                <a16:creationId xmlns:a16="http://schemas.microsoft.com/office/drawing/2014/main" id="{D3908A66-5221-44F8-A3EA-41D504FD01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29" y="5065046"/>
            <a:ext cx="616770" cy="800266"/>
          </a:xfrm>
          <a:prstGeom prst="rect">
            <a:avLst/>
          </a:prstGeom>
        </p:spPr>
      </p:pic>
      <p:pic>
        <p:nvPicPr>
          <p:cNvPr id="88" name="그림 89" descr="벡터그래픽이(가) 표시된 사진&#10;&#10;자동 생성된 설명">
            <a:extLst>
              <a:ext uri="{FF2B5EF4-FFF2-40B4-BE49-F238E27FC236}">
                <a16:creationId xmlns:a16="http://schemas.microsoft.com/office/drawing/2014/main" id="{CE98E757-E2C5-4BAE-A6D7-3CA508221B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8" y="5554529"/>
            <a:ext cx="667823" cy="716237"/>
          </a:xfrm>
          <a:prstGeom prst="rect">
            <a:avLst/>
          </a:prstGeom>
        </p:spPr>
      </p:pic>
      <p:pic>
        <p:nvPicPr>
          <p:cNvPr id="89" name="그림 9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994CB71-366A-4C92-90AB-F280FDA3A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4747597"/>
            <a:ext cx="723194" cy="702997"/>
          </a:xfrm>
          <a:prstGeom prst="rect">
            <a:avLst/>
          </a:prstGeom>
        </p:spPr>
      </p:pic>
      <p:pic>
        <p:nvPicPr>
          <p:cNvPr id="90" name="그림 79">
            <a:extLst>
              <a:ext uri="{FF2B5EF4-FFF2-40B4-BE49-F238E27FC236}">
                <a16:creationId xmlns:a16="http://schemas.microsoft.com/office/drawing/2014/main" id="{CD7281AF-21B8-4B7C-A195-E1DFEB312A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5" y="4812846"/>
            <a:ext cx="607858" cy="56526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269" y="1096791"/>
            <a:ext cx="720320" cy="64051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390" y="1744090"/>
            <a:ext cx="1026207" cy="102620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78" y="2629232"/>
            <a:ext cx="844883" cy="84488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99" y="5421895"/>
            <a:ext cx="848729" cy="84872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77" y="3597114"/>
            <a:ext cx="752359" cy="7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3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0F9258-8650-4F44-9D89-A8133FB897B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8E41AD-5E71-4DFC-AA0A-BA64C6FA436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58EEF-3C45-418A-9FC5-DB5273F6D1CC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029742-F40B-45BF-AF85-B775A45BED98}"/>
              </a:ext>
            </a:extLst>
          </p:cNvPr>
          <p:cNvGrpSpPr/>
          <p:nvPr/>
        </p:nvGrpSpPr>
        <p:grpSpPr>
          <a:xfrm>
            <a:off x="1188881" y="351819"/>
            <a:ext cx="2728632" cy="660429"/>
            <a:chOff x="1188881" y="351819"/>
            <a:chExt cx="2728632" cy="6604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3AEC5B-D1A7-4AAF-936E-928A95F7E1A6}"/>
                </a:ext>
              </a:extLst>
            </p:cNvPr>
            <p:cNvSpPr txBox="1"/>
            <p:nvPr/>
          </p:nvSpPr>
          <p:spPr>
            <a:xfrm>
              <a:off x="1188881" y="351819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02</a:t>
              </a:r>
              <a:r>
                <a:rPr lang="ko-KR" altLang="en-US" sz="1200" dirty="0"/>
                <a:t>장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절 분석 프로세스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F0F22E-421F-4963-92CF-A3156B726A7D}"/>
                </a:ext>
              </a:extLst>
            </p:cNvPr>
            <p:cNvSpPr txBox="1"/>
            <p:nvPr/>
          </p:nvSpPr>
          <p:spPr>
            <a:xfrm>
              <a:off x="1188881" y="581361"/>
              <a:ext cx="27286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사회연결망분석</a:t>
              </a:r>
              <a:r>
                <a: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(SNA)</a:t>
              </a:r>
              <a:endPara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9E3BC3F-AFB6-4F16-9BD3-D14455EF0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528800"/>
              </p:ext>
            </p:extLst>
          </p:nvPr>
        </p:nvGraphicFramePr>
        <p:xfrm>
          <a:off x="1899886" y="1715067"/>
          <a:ext cx="9097860" cy="4698733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502210">
                  <a:extLst>
                    <a:ext uri="{9D8B030D-6E8A-4147-A177-3AD203B41FA5}">
                      <a16:colId xmlns:a16="http://schemas.microsoft.com/office/drawing/2014/main" val="964858819"/>
                    </a:ext>
                  </a:extLst>
                </a:gridCol>
                <a:gridCol w="897460">
                  <a:extLst>
                    <a:ext uri="{9D8B030D-6E8A-4147-A177-3AD203B41FA5}">
                      <a16:colId xmlns:a16="http://schemas.microsoft.com/office/drawing/2014/main" val="25319280"/>
                    </a:ext>
                  </a:extLst>
                </a:gridCol>
                <a:gridCol w="1162317">
                  <a:extLst>
                    <a:ext uri="{9D8B030D-6E8A-4147-A177-3AD203B41FA5}">
                      <a16:colId xmlns:a16="http://schemas.microsoft.com/office/drawing/2014/main" val="3636686630"/>
                    </a:ext>
                  </a:extLst>
                </a:gridCol>
                <a:gridCol w="811891">
                  <a:extLst>
                    <a:ext uri="{9D8B030D-6E8A-4147-A177-3AD203B41FA5}">
                      <a16:colId xmlns:a16="http://schemas.microsoft.com/office/drawing/2014/main" val="1851923753"/>
                    </a:ext>
                  </a:extLst>
                </a:gridCol>
                <a:gridCol w="899498">
                  <a:extLst>
                    <a:ext uri="{9D8B030D-6E8A-4147-A177-3AD203B41FA5}">
                      <a16:colId xmlns:a16="http://schemas.microsoft.com/office/drawing/2014/main" val="1635020812"/>
                    </a:ext>
                  </a:extLst>
                </a:gridCol>
                <a:gridCol w="1166392">
                  <a:extLst>
                    <a:ext uri="{9D8B030D-6E8A-4147-A177-3AD203B41FA5}">
                      <a16:colId xmlns:a16="http://schemas.microsoft.com/office/drawing/2014/main" val="508074770"/>
                    </a:ext>
                  </a:extLst>
                </a:gridCol>
                <a:gridCol w="821057">
                  <a:extLst>
                    <a:ext uri="{9D8B030D-6E8A-4147-A177-3AD203B41FA5}">
                      <a16:colId xmlns:a16="http://schemas.microsoft.com/office/drawing/2014/main" val="1848094454"/>
                    </a:ext>
                  </a:extLst>
                </a:gridCol>
                <a:gridCol w="899498">
                  <a:extLst>
                    <a:ext uri="{9D8B030D-6E8A-4147-A177-3AD203B41FA5}">
                      <a16:colId xmlns:a16="http://schemas.microsoft.com/office/drawing/2014/main" val="2477016144"/>
                    </a:ext>
                  </a:extLst>
                </a:gridCol>
                <a:gridCol w="1167412">
                  <a:extLst>
                    <a:ext uri="{9D8B030D-6E8A-4147-A177-3AD203B41FA5}">
                      <a16:colId xmlns:a16="http://schemas.microsoft.com/office/drawing/2014/main" val="2735991260"/>
                    </a:ext>
                  </a:extLst>
                </a:gridCol>
                <a:gridCol w="770125">
                  <a:extLst>
                    <a:ext uri="{9D8B030D-6E8A-4147-A177-3AD203B41FA5}">
                      <a16:colId xmlns:a16="http://schemas.microsoft.com/office/drawing/2014/main" val="3421598793"/>
                    </a:ext>
                  </a:extLst>
                </a:gridCol>
              </a:tblGrid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연결정도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</a:rPr>
                        <a:t>중심성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근접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</a:rPr>
                        <a:t>중심성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매개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</a:rPr>
                        <a:t>중심성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28895"/>
                  </a:ext>
                </a:extLst>
              </a:tr>
              <a:tr h="71494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순위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배우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값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작품 수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배우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값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작품 수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배우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값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작품수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249754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유해진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0.226667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유해진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0.377344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유해진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0.290300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4939191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황정민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0.200000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황정민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0.362604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황정민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0.209520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3853170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조진웅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0.160000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오달수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0.348972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오달수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0.149850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06681722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마동석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0.160000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유아인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0.320092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하정우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0.147417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8747759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류준열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0.146667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송강호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0.311499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류준열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0.135255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1355106"/>
                  </a:ext>
                </a:extLst>
              </a:tr>
              <a:tr h="37467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*</a:t>
                      </a:r>
                      <a:r>
                        <a:rPr lang="ko-KR" sz="1200" b="1" kern="100" dirty="0" err="1">
                          <a:effectLst/>
                        </a:rPr>
                        <a:t>김수안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0.133333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류준열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0.307373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마동석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0.068018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04484673"/>
                  </a:ext>
                </a:extLst>
              </a:tr>
              <a:tr h="37467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하정우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0.120000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*</a:t>
                      </a:r>
                      <a:r>
                        <a:rPr lang="ko-KR" sz="1200" b="1" kern="100">
                          <a:effectLst/>
                        </a:rPr>
                        <a:t>김수안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0.301385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송강호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0.066186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1960856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공유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0.093333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</a:rPr>
                        <a:t>공유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0.297521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이정재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0.060541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2373801"/>
                  </a:ext>
                </a:extLst>
              </a:tr>
              <a:tr h="37467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오달수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0.093333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하정우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0.295626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</a:rPr>
                        <a:t>*</a:t>
                      </a:r>
                      <a:r>
                        <a:rPr lang="ko-KR" sz="1200" b="1" kern="100">
                          <a:effectLst/>
                        </a:rPr>
                        <a:t>김수안</a:t>
                      </a:r>
                      <a:endParaRPr lang="ko-KR" sz="12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0.059790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9166723"/>
                  </a:ext>
                </a:extLst>
              </a:tr>
              <a:tr h="35747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송강호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0.080000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조진웅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0.284744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조진웅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0.058979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415129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E4A2925-6D6E-44E5-99B6-454EAB15F7F8}"/>
              </a:ext>
            </a:extLst>
          </p:cNvPr>
          <p:cNvGrpSpPr/>
          <p:nvPr/>
        </p:nvGrpSpPr>
        <p:grpSpPr>
          <a:xfrm>
            <a:off x="1331584" y="964548"/>
            <a:ext cx="9818816" cy="5572746"/>
            <a:chOff x="1588990" y="1162978"/>
            <a:chExt cx="9818816" cy="557274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99AA8E-B74E-46B9-84E6-44C588AE61FA}"/>
                </a:ext>
              </a:extLst>
            </p:cNvPr>
            <p:cNvGrpSpPr/>
            <p:nvPr/>
          </p:nvGrpSpPr>
          <p:grpSpPr>
            <a:xfrm>
              <a:off x="1588990" y="1162978"/>
              <a:ext cx="9818816" cy="5572746"/>
              <a:chOff x="1588990" y="1162978"/>
              <a:chExt cx="9818816" cy="5572746"/>
            </a:xfrm>
          </p:grpSpPr>
          <p:pic>
            <p:nvPicPr>
              <p:cNvPr id="1026" name="Picture 2" descr="sna">
                <a:extLst>
                  <a:ext uri="{FF2B5EF4-FFF2-40B4-BE49-F238E27FC236}">
                    <a16:creationId xmlns:a16="http://schemas.microsoft.com/office/drawing/2014/main" id="{63E3DB7B-BDFD-46A6-B717-57983A1103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8990" y="1162978"/>
                <a:ext cx="9818816" cy="5572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46B508DF-6C4F-49CE-8D46-15BD981944AF}"/>
                  </a:ext>
                </a:extLst>
              </p:cNvPr>
              <p:cNvSpPr/>
              <p:nvPr/>
            </p:nvSpPr>
            <p:spPr>
              <a:xfrm>
                <a:off x="7377343" y="4208016"/>
                <a:ext cx="772357" cy="32847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/>
                  <a:t>유해진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181A33D-C9AA-4671-8E60-34764934B54E}"/>
                  </a:ext>
                </a:extLst>
              </p:cNvPr>
              <p:cNvSpPr/>
              <p:nvPr/>
            </p:nvSpPr>
            <p:spPr>
              <a:xfrm>
                <a:off x="7139125" y="2993255"/>
                <a:ext cx="772357" cy="32847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err="1"/>
                  <a:t>류준열</a:t>
                </a:r>
                <a:endParaRPr lang="ko-KR" altLang="en-US" sz="1100" b="1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E4454ED-0056-4B22-99A8-EE4D7FD4AB7F}"/>
                  </a:ext>
                </a:extLst>
              </p:cNvPr>
              <p:cNvSpPr/>
              <p:nvPr/>
            </p:nvSpPr>
            <p:spPr>
              <a:xfrm>
                <a:off x="4886948" y="3851416"/>
                <a:ext cx="772357" cy="32847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/>
                  <a:t>황정민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2211D50-70CC-457B-A07A-921292F6F280}"/>
                  </a:ext>
                </a:extLst>
              </p:cNvPr>
              <p:cNvSpPr/>
              <p:nvPr/>
            </p:nvSpPr>
            <p:spPr>
              <a:xfrm>
                <a:off x="5297008" y="3545512"/>
                <a:ext cx="772357" cy="32847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오달수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2C4E9A3-0BCC-433F-82E0-1B2D24719A2C}"/>
                  </a:ext>
                </a:extLst>
              </p:cNvPr>
              <p:cNvSpPr/>
              <p:nvPr/>
            </p:nvSpPr>
            <p:spPr>
              <a:xfrm>
                <a:off x="3909561" y="3851416"/>
                <a:ext cx="772357" cy="32847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/>
                  <a:t>하정우</a:t>
                </a:r>
                <a:endParaRPr lang="ko-KR" altLang="en-US" sz="1100" b="1" dirty="0"/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001362A-BE27-41F9-9170-8A0DDD549113}"/>
                </a:ext>
              </a:extLst>
            </p:cNvPr>
            <p:cNvSpPr/>
            <p:nvPr/>
          </p:nvSpPr>
          <p:spPr>
            <a:xfrm>
              <a:off x="6684455" y="3372035"/>
              <a:ext cx="772357" cy="328474"/>
            </a:xfrm>
            <a:prstGeom prst="roundRect">
              <a:avLst>
                <a:gd name="adj" fmla="val 50000"/>
              </a:avLst>
            </a:prstGeom>
            <a:solidFill>
              <a:srgbClr val="EEEDEF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송강호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7985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8CAFE1-64E1-484A-8A25-E30D552F4244}"/>
              </a:ext>
            </a:extLst>
          </p:cNvPr>
          <p:cNvSpPr/>
          <p:nvPr/>
        </p:nvSpPr>
        <p:spPr>
          <a:xfrm>
            <a:off x="304738" y="1137561"/>
            <a:ext cx="11582523" cy="458886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FE90E2B-AEBB-488B-AB45-CDBD1274E68F}"/>
              </a:ext>
            </a:extLst>
          </p:cNvPr>
          <p:cNvSpPr/>
          <p:nvPr/>
        </p:nvSpPr>
        <p:spPr>
          <a:xfrm>
            <a:off x="1829441" y="2842428"/>
            <a:ext cx="2090730" cy="40499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704C070-7FC7-433F-8DCC-0B3CCAF03A60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946E530-2801-4165-964C-9A38D3ACFAA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66DE4B-3ACB-495A-BF19-CC3D079614A2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91903A-EA87-45E1-BA36-C7EF2FE233FE}"/>
              </a:ext>
            </a:extLst>
          </p:cNvPr>
          <p:cNvSpPr txBox="1"/>
          <p:nvPr/>
        </p:nvSpPr>
        <p:spPr>
          <a:xfrm>
            <a:off x="382586" y="1322943"/>
            <a:ext cx="611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66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</a:p>
          <a:p>
            <a:endParaRPr lang="en-US" altLang="ko-KR" sz="2000" dirty="0">
              <a:solidFill>
                <a:srgbClr val="FF66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rgbClr val="FF66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 수를 예측하기 위해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 수에 영향을 미치는 인자 확인을 위해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724CC-E4B5-4AAC-BAA5-EF854875EF2F}"/>
              </a:ext>
            </a:extLst>
          </p:cNvPr>
          <p:cNvGrpSpPr/>
          <p:nvPr/>
        </p:nvGrpSpPr>
        <p:grpSpPr>
          <a:xfrm>
            <a:off x="5409976" y="1261774"/>
            <a:ext cx="6477285" cy="3013046"/>
            <a:chOff x="5409976" y="1261774"/>
            <a:chExt cx="6477285" cy="301304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294367-1BE7-4C27-83A6-39AB394F07C1}"/>
                </a:ext>
              </a:extLst>
            </p:cNvPr>
            <p:cNvSpPr txBox="1"/>
            <p:nvPr/>
          </p:nvSpPr>
          <p:spPr>
            <a:xfrm>
              <a:off x="6619759" y="1312709"/>
              <a:ext cx="52675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66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Result</a:t>
              </a:r>
            </a:p>
            <a:p>
              <a:endParaRPr lang="en-US" altLang="ko-KR" sz="2000" dirty="0">
                <a:solidFill>
                  <a:srgbClr val="FF66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056FED7-30E0-4F85-BDC4-E01FB14252CE}"/>
                </a:ext>
              </a:extLst>
            </p:cNvPr>
            <p:cNvSpPr/>
            <p:nvPr/>
          </p:nvSpPr>
          <p:spPr>
            <a:xfrm>
              <a:off x="7623810" y="2155079"/>
              <a:ext cx="1904840" cy="5938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감독 파워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509ACF8-1D8E-4A7C-86A7-4D13A014F0FB}"/>
                </a:ext>
              </a:extLst>
            </p:cNvPr>
            <p:cNvSpPr/>
            <p:nvPr/>
          </p:nvSpPr>
          <p:spPr>
            <a:xfrm>
              <a:off x="9791873" y="2151002"/>
              <a:ext cx="1904840" cy="5938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 파워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211E10A-6FF5-4E51-927F-19BB2105906A}"/>
                </a:ext>
              </a:extLst>
            </p:cNvPr>
            <p:cNvSpPr/>
            <p:nvPr/>
          </p:nvSpPr>
          <p:spPr>
            <a:xfrm>
              <a:off x="7623810" y="3680952"/>
              <a:ext cx="1904840" cy="5938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개봉 전 트윗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0DB6601-3435-44BA-8941-EDB79ACC5BA2}"/>
                </a:ext>
              </a:extLst>
            </p:cNvPr>
            <p:cNvSpPr/>
            <p:nvPr/>
          </p:nvSpPr>
          <p:spPr>
            <a:xfrm>
              <a:off x="9786747" y="3680952"/>
              <a:ext cx="1904840" cy="5938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개봉 이전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상영 횟수</a:t>
              </a:r>
            </a:p>
          </p:txBody>
        </p:sp>
        <p:pic>
          <p:nvPicPr>
            <p:cNvPr id="4" name="그림 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5972634-FB96-4DD7-99A7-1D150CB9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7649" y="3005523"/>
              <a:ext cx="863033" cy="675429"/>
            </a:xfrm>
            <a:prstGeom prst="rect">
              <a:avLst/>
            </a:prstGeom>
          </p:spPr>
        </p:pic>
        <p:pic>
          <p:nvPicPr>
            <p:cNvPr id="6" name="그림 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D8999A8D-E4D8-419D-8E03-BAEE5D98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904" y="2989133"/>
              <a:ext cx="863033" cy="67542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5235ED-1716-4F7D-91A1-3548BB5B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1522" y="1261774"/>
              <a:ext cx="1343640" cy="954433"/>
            </a:xfrm>
            <a:prstGeom prst="rect">
              <a:avLst/>
            </a:prstGeom>
          </p:spPr>
        </p:pic>
        <p:pic>
          <p:nvPicPr>
            <p:cNvPr id="11" name="그림 10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DD8702AA-AD1F-448B-AEB1-98079FB5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033" y="1265850"/>
              <a:ext cx="1193303" cy="933905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B3934576-E821-406A-B517-2BF2AE9FECE6}"/>
                </a:ext>
              </a:extLst>
            </p:cNvPr>
            <p:cNvSpPr/>
            <p:nvPr/>
          </p:nvSpPr>
          <p:spPr>
            <a:xfrm>
              <a:off x="5409976" y="2157882"/>
              <a:ext cx="1061884" cy="535578"/>
            </a:xfrm>
            <a:prstGeom prst="rightArrow">
              <a:avLst/>
            </a:prstGeom>
            <a:gradFill flip="none" rotWithShape="1">
              <a:gsLst>
                <a:gs pos="0">
                  <a:srgbClr val="FF6699">
                    <a:tint val="66000"/>
                    <a:satMod val="160000"/>
                  </a:srgbClr>
                </a:gs>
                <a:gs pos="50000">
                  <a:srgbClr val="FF6699">
                    <a:tint val="44500"/>
                    <a:satMod val="160000"/>
                  </a:srgbClr>
                </a:gs>
                <a:gs pos="100000">
                  <a:srgbClr val="FF6699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9BD6FE-6C78-4225-8654-AA2035A48D04}"/>
              </a:ext>
            </a:extLst>
          </p:cNvPr>
          <p:cNvGrpSpPr/>
          <p:nvPr/>
        </p:nvGrpSpPr>
        <p:grpSpPr>
          <a:xfrm>
            <a:off x="1188881" y="351819"/>
            <a:ext cx="1834156" cy="660429"/>
            <a:chOff x="1188881" y="351819"/>
            <a:chExt cx="1834156" cy="6604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45E8AB-4125-472A-A421-E3268E8DEB7A}"/>
                </a:ext>
              </a:extLst>
            </p:cNvPr>
            <p:cNvSpPr txBox="1"/>
            <p:nvPr/>
          </p:nvSpPr>
          <p:spPr>
            <a:xfrm>
              <a:off x="1188881" y="351819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02</a:t>
              </a:r>
              <a:r>
                <a:rPr lang="ko-KR" altLang="en-US" sz="1200" dirty="0"/>
                <a:t>장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절 분석 프로세스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EB5B1F-BDDB-4B02-85D1-8212C8D80A3A}"/>
                </a:ext>
              </a:extLst>
            </p:cNvPr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1ED9AA-D129-4179-89F5-2BD25A383925}"/>
              </a:ext>
            </a:extLst>
          </p:cNvPr>
          <p:cNvSpPr txBox="1"/>
          <p:nvPr/>
        </p:nvSpPr>
        <p:spPr>
          <a:xfrm>
            <a:off x="1159001" y="581361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E247E7-C5C6-4631-AADE-C9DEFEA6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90769"/>
              </p:ext>
            </p:extLst>
          </p:nvPr>
        </p:nvGraphicFramePr>
        <p:xfrm>
          <a:off x="1499393" y="4467708"/>
          <a:ext cx="8997350" cy="22488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7852">
                  <a:extLst>
                    <a:ext uri="{9D8B030D-6E8A-4147-A177-3AD203B41FA5}">
                      <a16:colId xmlns:a16="http://schemas.microsoft.com/office/drawing/2014/main" val="347613179"/>
                    </a:ext>
                  </a:extLst>
                </a:gridCol>
                <a:gridCol w="1863856">
                  <a:extLst>
                    <a:ext uri="{9D8B030D-6E8A-4147-A177-3AD203B41FA5}">
                      <a16:colId xmlns:a16="http://schemas.microsoft.com/office/drawing/2014/main" val="1643892461"/>
                    </a:ext>
                  </a:extLst>
                </a:gridCol>
                <a:gridCol w="1863856">
                  <a:extLst>
                    <a:ext uri="{9D8B030D-6E8A-4147-A177-3AD203B41FA5}">
                      <a16:colId xmlns:a16="http://schemas.microsoft.com/office/drawing/2014/main" val="1726989082"/>
                    </a:ext>
                  </a:extLst>
                </a:gridCol>
                <a:gridCol w="1870893">
                  <a:extLst>
                    <a:ext uri="{9D8B030D-6E8A-4147-A177-3AD203B41FA5}">
                      <a16:colId xmlns:a16="http://schemas.microsoft.com/office/drawing/2014/main" val="840313145"/>
                    </a:ext>
                  </a:extLst>
                </a:gridCol>
                <a:gridCol w="1870893">
                  <a:extLst>
                    <a:ext uri="{9D8B030D-6E8A-4147-A177-3AD203B41FA5}">
                      <a16:colId xmlns:a16="http://schemas.microsoft.com/office/drawing/2014/main" val="3257573902"/>
                    </a:ext>
                  </a:extLst>
                </a:gridCol>
              </a:tblGrid>
              <a:tr h="327917">
                <a:tc row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개봉이전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관련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22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개 변수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</a:rPr>
                        <a:t>요인분석으로 축소한 변수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77987"/>
                  </a:ext>
                </a:extLst>
              </a:tr>
              <a:tr h="655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기본선형</a:t>
                      </a:r>
                      <a:endParaRPr lang="en-US" altLang="ko-KR" sz="1600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회귀모델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ko-KR" sz="1600" kern="100" dirty="0">
                          <a:effectLst/>
                        </a:rPr>
                        <a:t>차상호작용 회귀모델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기본선형</a:t>
                      </a:r>
                      <a:endParaRPr lang="en-US" altLang="ko-KR" sz="1600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회귀모델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ko-KR" sz="1600" kern="100" dirty="0">
                          <a:effectLst/>
                        </a:rPr>
                        <a:t>차상호작용 회귀모델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1832704"/>
                  </a:ext>
                </a:extLst>
              </a:tr>
              <a:tr h="4113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RMSE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1753051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1194000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1744829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1797000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0522301"/>
                  </a:ext>
                </a:extLst>
              </a:tr>
              <a:tr h="85382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R squared</a:t>
                      </a: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훈련 모델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0.56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0.81</a:t>
                      </a:r>
                      <a:endParaRPr lang="ko-KR" sz="16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0.49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0.57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04400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946A73-2FE3-4D92-820B-4C058C4E75D9}"/>
              </a:ext>
            </a:extLst>
          </p:cNvPr>
          <p:cNvSpPr/>
          <p:nvPr/>
        </p:nvSpPr>
        <p:spPr>
          <a:xfrm>
            <a:off x="4932304" y="4783563"/>
            <a:ext cx="1826305" cy="1933028"/>
          </a:xfrm>
          <a:prstGeom prst="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791E92-E323-4027-AE14-457A62BCAD5E}"/>
              </a:ext>
            </a:extLst>
          </p:cNvPr>
          <p:cNvSpPr/>
          <p:nvPr/>
        </p:nvSpPr>
        <p:spPr>
          <a:xfrm>
            <a:off x="1476833" y="1717865"/>
            <a:ext cx="8997350" cy="375640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66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</a:t>
            </a:r>
          </a:p>
          <a:p>
            <a:pPr algn="ctr"/>
            <a:endParaRPr lang="en-US" altLang="ko-KR" sz="2400" dirty="0">
              <a:solidFill>
                <a:srgbClr val="FF66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나은 결과를 도출하기 위해 분류 예측 실시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363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BA7D9E33-CDD1-4814-A24D-E6E527DC2BF4}"/>
              </a:ext>
            </a:extLst>
          </p:cNvPr>
          <p:cNvSpPr/>
          <p:nvPr/>
        </p:nvSpPr>
        <p:spPr>
          <a:xfrm>
            <a:off x="6109447" y="3767785"/>
            <a:ext cx="267448" cy="2508856"/>
          </a:xfrm>
          <a:prstGeom prst="up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CE70D560-496B-4991-8984-826F9D0CEEC1}"/>
              </a:ext>
            </a:extLst>
          </p:cNvPr>
          <p:cNvSpPr/>
          <p:nvPr/>
        </p:nvSpPr>
        <p:spPr>
          <a:xfrm>
            <a:off x="6096000" y="1559863"/>
            <a:ext cx="292847" cy="2193361"/>
          </a:xfrm>
          <a:prstGeom prst="upDownArrow">
            <a:avLst/>
          </a:prstGeom>
          <a:solidFill>
            <a:srgbClr val="FF6699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D9BF4C-0CC1-4CF3-8786-DB7473EFB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6812"/>
              </p:ext>
            </p:extLst>
          </p:nvPr>
        </p:nvGraphicFramePr>
        <p:xfrm>
          <a:off x="877259" y="1258929"/>
          <a:ext cx="5084852" cy="501771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562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2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분류 기준</a:t>
                      </a:r>
                      <a:endParaRPr lang="ko-KR" sz="16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설명</a:t>
                      </a:r>
                      <a:endParaRPr lang="ko-KR" sz="16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ABOVE10m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1000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ABOVE9m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>
                          <a:effectLst/>
                        </a:rPr>
                        <a:t>900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ABOVE8m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800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ABOVE7m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700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ABOVE6m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>
                          <a:effectLst/>
                        </a:rPr>
                        <a:t>600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ABOVE5m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500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ABOVE4m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400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ABOVE3.5m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350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ABOVE3m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300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ABOVE2.5m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250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ABOVE2m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200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ABOVE1.5m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150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ABOVE1m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100</a:t>
                      </a:r>
                      <a:r>
                        <a:rPr lang="ko-KR" sz="1200" b="1" kern="100" dirty="0">
                          <a:effectLst/>
                        </a:rPr>
                        <a:t>만</a:t>
                      </a:r>
                      <a:r>
                        <a:rPr lang="ko-KR" sz="1200" kern="100" dirty="0">
                          <a:effectLst/>
                        </a:rPr>
                        <a:t> 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ABOVE500K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>
                          <a:effectLst/>
                        </a:rPr>
                        <a:t>50</a:t>
                      </a:r>
                      <a:r>
                        <a:rPr lang="ko-KR" sz="1200" b="1" kern="100" dirty="0">
                          <a:effectLst/>
                        </a:rPr>
                        <a:t>만 </a:t>
                      </a:r>
                      <a:r>
                        <a:rPr lang="ko-KR" sz="1200" kern="100" dirty="0">
                          <a:effectLst/>
                        </a:rPr>
                        <a:t>이상의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60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UNDER500K</a:t>
                      </a:r>
                      <a:endParaRPr lang="ko-KR" sz="12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관객수 </a:t>
                      </a:r>
                      <a:r>
                        <a:rPr lang="en-US" sz="1200" b="1" kern="100" dirty="0">
                          <a:effectLst/>
                        </a:rPr>
                        <a:t>50</a:t>
                      </a:r>
                      <a:r>
                        <a:rPr lang="ko-KR" sz="1200" b="1" kern="100" dirty="0">
                          <a:effectLst/>
                        </a:rPr>
                        <a:t>만 </a:t>
                      </a:r>
                      <a:r>
                        <a:rPr lang="ko-KR" sz="1200" kern="100" dirty="0">
                          <a:effectLst/>
                        </a:rPr>
                        <a:t>이하의 영화</a:t>
                      </a:r>
                      <a:endParaRPr lang="ko-KR" sz="12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160BF9-5CAF-47D6-B186-A98C498C8790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B3C53-26FD-4ACB-B4C0-CB90A2B054C9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5AEEE-FFB8-40AF-A528-852014D47757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8D880-B6B4-4ABD-9A79-7E84FF6D1949}"/>
              </a:ext>
            </a:extLst>
          </p:cNvPr>
          <p:cNvSpPr txBox="1"/>
          <p:nvPr/>
        </p:nvSpPr>
        <p:spPr>
          <a:xfrm>
            <a:off x="1188881" y="351819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02</a:t>
            </a:r>
            <a:r>
              <a:rPr lang="ko-KR" altLang="en-US" sz="1200" dirty="0"/>
              <a:t>장 </a:t>
            </a:r>
            <a:r>
              <a:rPr lang="en-US" altLang="ko-KR" sz="1200" dirty="0"/>
              <a:t>7</a:t>
            </a:r>
            <a:r>
              <a:rPr lang="ko-KR" altLang="en-US" sz="1200" dirty="0"/>
              <a:t>절 분석 프로세스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09A40-D241-40DC-B9B8-46799AAF43E8}"/>
              </a:ext>
            </a:extLst>
          </p:cNvPr>
          <p:cNvSpPr txBox="1"/>
          <p:nvPr/>
        </p:nvSpPr>
        <p:spPr>
          <a:xfrm>
            <a:off x="6272303" y="2537620"/>
            <a:ext cx="17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 </a:t>
            </a:r>
            <a:r>
              <a:rPr lang="ko-KR" altLang="en-US" b="1" dirty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 단위</a:t>
            </a:r>
            <a:endParaRPr lang="en-US" altLang="ko-KR" b="1" dirty="0">
              <a:solidFill>
                <a:srgbClr val="FF33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1DC0E0-43D7-47C2-8A9C-EA146F01E245}"/>
              </a:ext>
            </a:extLst>
          </p:cNvPr>
          <p:cNvSpPr/>
          <p:nvPr/>
        </p:nvSpPr>
        <p:spPr>
          <a:xfrm>
            <a:off x="6401954" y="4837547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 </a:t>
            </a:r>
            <a:r>
              <a:rPr lang="ko-KR" altLang="en-US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 단위</a:t>
            </a:r>
            <a:endParaRPr lang="en-US" altLang="ko-KR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BA69C-AB7D-4325-96DD-8F43D20F32E1}"/>
              </a:ext>
            </a:extLst>
          </p:cNvPr>
          <p:cNvSpPr txBox="1"/>
          <p:nvPr/>
        </p:nvSpPr>
        <p:spPr>
          <a:xfrm>
            <a:off x="1188881" y="581361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180BEF-89EB-4852-A9F2-1DE635F01DAD}"/>
              </a:ext>
            </a:extLst>
          </p:cNvPr>
          <p:cNvSpPr txBox="1"/>
          <p:nvPr/>
        </p:nvSpPr>
        <p:spPr>
          <a:xfrm>
            <a:off x="8545831" y="2994013"/>
            <a:ext cx="337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ko-KR" altLang="en-US" sz="2000" b="1" dirty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</a:t>
            </a:r>
            <a:r>
              <a:rPr lang="en-US" altLang="ko-KR" sz="2000" b="1" dirty="0">
                <a:solidFill>
                  <a:srgbClr val="FF33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endParaRPr lang="en-US" altLang="ko-KR" sz="2000" dirty="0">
              <a:solidFill>
                <a:srgbClr val="FF669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실무자 기준으로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 범위를 줄이기 위해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36772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래픽 127" descr="낙엽수">
            <a:extLst>
              <a:ext uri="{FF2B5EF4-FFF2-40B4-BE49-F238E27FC236}">
                <a16:creationId xmlns:a16="http://schemas.microsoft.com/office/drawing/2014/main" id="{1056FF6F-20AA-4982-8195-A0029F4F6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36077" y="3779314"/>
            <a:ext cx="914400" cy="91440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CD09C63-15CF-457A-A69F-8FC4F11B28F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8FDEBB-8063-4924-9B98-8DD315FC4E54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60E41E-285E-4D1E-9A2C-625429F5EA17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8D48376-C677-467E-9255-82210F2B8D39}"/>
              </a:ext>
            </a:extLst>
          </p:cNvPr>
          <p:cNvGrpSpPr/>
          <p:nvPr/>
        </p:nvGrpSpPr>
        <p:grpSpPr>
          <a:xfrm>
            <a:off x="1188881" y="351819"/>
            <a:ext cx="1834156" cy="660429"/>
            <a:chOff x="1188881" y="351819"/>
            <a:chExt cx="1834156" cy="66042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0D0000-9F4D-4908-9BB6-BE4B7EF1DEC4}"/>
                </a:ext>
              </a:extLst>
            </p:cNvPr>
            <p:cNvSpPr txBox="1"/>
            <p:nvPr/>
          </p:nvSpPr>
          <p:spPr>
            <a:xfrm>
              <a:off x="1188881" y="351819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02</a:t>
              </a:r>
              <a:r>
                <a:rPr lang="ko-KR" altLang="en-US" sz="1200" dirty="0"/>
                <a:t>장 </a:t>
              </a:r>
              <a:r>
                <a:rPr lang="en-US" altLang="ko-KR" sz="1200" dirty="0"/>
                <a:t>8</a:t>
              </a:r>
              <a:r>
                <a:rPr lang="ko-KR" altLang="en-US" sz="1200" dirty="0"/>
                <a:t>절 분석 프로세스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AB5F5B-2D60-4EF8-BCC6-324C3E814CD0}"/>
                </a:ext>
              </a:extLst>
            </p:cNvPr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b="1" dirty="0"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694342-E507-4715-8354-2D89D5E14521}"/>
              </a:ext>
            </a:extLst>
          </p:cNvPr>
          <p:cNvGrpSpPr/>
          <p:nvPr/>
        </p:nvGrpSpPr>
        <p:grpSpPr>
          <a:xfrm>
            <a:off x="5210622" y="1168695"/>
            <a:ext cx="6291869" cy="5487165"/>
            <a:chOff x="5210622" y="1168695"/>
            <a:chExt cx="6291869" cy="548716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30D77B77-5A6C-4A84-AA9A-F5840B84123E}"/>
                </a:ext>
              </a:extLst>
            </p:cNvPr>
            <p:cNvGrpSpPr/>
            <p:nvPr/>
          </p:nvGrpSpPr>
          <p:grpSpPr>
            <a:xfrm>
              <a:off x="5210622" y="1168695"/>
              <a:ext cx="1558200" cy="5487165"/>
              <a:chOff x="3482876" y="754350"/>
              <a:chExt cx="1172421" cy="5270825"/>
            </a:xfrm>
            <a:solidFill>
              <a:schemeClr val="bg1">
                <a:lumMod val="75000"/>
              </a:schemeClr>
            </a:solidFill>
          </p:grpSpPr>
          <p:sp>
            <p:nvSpPr>
              <p:cNvPr id="114" name="화살표: 오른쪽 113">
                <a:extLst>
                  <a:ext uri="{FF2B5EF4-FFF2-40B4-BE49-F238E27FC236}">
                    <a16:creationId xmlns:a16="http://schemas.microsoft.com/office/drawing/2014/main" id="{4BE6D236-2CC2-4646-976A-63A8F691995A}"/>
                  </a:ext>
                </a:extLst>
              </p:cNvPr>
              <p:cNvSpPr/>
              <p:nvPr/>
            </p:nvSpPr>
            <p:spPr>
              <a:xfrm>
                <a:off x="3925141" y="3079219"/>
                <a:ext cx="730156" cy="715832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569A799A-254E-457D-9D89-9BDFEDA84921}"/>
                  </a:ext>
                </a:extLst>
              </p:cNvPr>
              <p:cNvSpPr/>
              <p:nvPr/>
            </p:nvSpPr>
            <p:spPr>
              <a:xfrm>
                <a:off x="3482876" y="754350"/>
                <a:ext cx="448797" cy="1433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08E442F7-4654-4B92-9B16-4983EA36C133}"/>
                  </a:ext>
                </a:extLst>
              </p:cNvPr>
              <p:cNvSpPr/>
              <p:nvPr/>
            </p:nvSpPr>
            <p:spPr>
              <a:xfrm>
                <a:off x="3483168" y="5881874"/>
                <a:ext cx="448797" cy="1433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2B029CD7-434D-427F-8FC0-8035B7F1CAB5}"/>
                  </a:ext>
                </a:extLst>
              </p:cNvPr>
              <p:cNvSpPr/>
              <p:nvPr/>
            </p:nvSpPr>
            <p:spPr>
              <a:xfrm rot="5400000">
                <a:off x="1258513" y="3297444"/>
                <a:ext cx="5216546" cy="1303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427DAD-135C-4D3D-B109-369704899EF7}"/>
                </a:ext>
              </a:extLst>
            </p:cNvPr>
            <p:cNvGrpSpPr/>
            <p:nvPr/>
          </p:nvGrpSpPr>
          <p:grpSpPr>
            <a:xfrm>
              <a:off x="6902288" y="1371988"/>
              <a:ext cx="4600203" cy="5094868"/>
              <a:chOff x="7021356" y="1244852"/>
              <a:chExt cx="4352749" cy="4330257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A9D0D1D-FA2E-49A2-B870-35C7327D810A}"/>
                  </a:ext>
                </a:extLst>
              </p:cNvPr>
              <p:cNvSpPr/>
              <p:nvPr/>
            </p:nvSpPr>
            <p:spPr>
              <a:xfrm>
                <a:off x="7021356" y="1244852"/>
                <a:ext cx="2021404" cy="433025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F958441-6DED-4C2F-8DA6-960FCB954BF8}"/>
                  </a:ext>
                </a:extLst>
              </p:cNvPr>
              <p:cNvSpPr/>
              <p:nvPr/>
            </p:nvSpPr>
            <p:spPr>
              <a:xfrm>
                <a:off x="9352701" y="1244852"/>
                <a:ext cx="2021404" cy="433025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7566768-0ACA-4789-AF21-D216367F0864}"/>
                  </a:ext>
                </a:extLst>
              </p:cNvPr>
              <p:cNvSpPr/>
              <p:nvPr/>
            </p:nvSpPr>
            <p:spPr>
              <a:xfrm>
                <a:off x="9503577" y="2872854"/>
                <a:ext cx="1719652" cy="2547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5" name="이등변 삼각형 124">
                <a:extLst>
                  <a:ext uri="{FF2B5EF4-FFF2-40B4-BE49-F238E27FC236}">
                    <a16:creationId xmlns:a16="http://schemas.microsoft.com/office/drawing/2014/main" id="{F074B1F4-B531-44CB-BB4A-54ED072BF789}"/>
                  </a:ext>
                </a:extLst>
              </p:cNvPr>
              <p:cNvSpPr/>
              <p:nvPr/>
            </p:nvSpPr>
            <p:spPr>
              <a:xfrm rot="5400000">
                <a:off x="8814402" y="4398900"/>
                <a:ext cx="756004" cy="677161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래픽 22" descr="머리와 톱니바퀴">
                <a:extLst>
                  <a:ext uri="{FF2B5EF4-FFF2-40B4-BE49-F238E27FC236}">
                    <a16:creationId xmlns:a16="http://schemas.microsoft.com/office/drawing/2014/main" id="{8595C6D2-DE84-476C-A4D2-0EAE09004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87719" y="1498585"/>
                <a:ext cx="1299169" cy="1299169"/>
              </a:xfrm>
              <a:prstGeom prst="rect">
                <a:avLst/>
              </a:prstGeom>
            </p:spPr>
          </p:pic>
          <p:pic>
            <p:nvPicPr>
              <p:cNvPr id="25" name="그래픽 24" descr="낙엽수">
                <a:extLst>
                  <a:ext uri="{FF2B5EF4-FFF2-40B4-BE49-F238E27FC236}">
                    <a16:creationId xmlns:a16="http://schemas.microsoft.com/office/drawing/2014/main" id="{6883578F-D6E2-430E-83F9-D978C6D7F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03890" y="1437285"/>
                <a:ext cx="1319418" cy="1319418"/>
              </a:xfrm>
              <a:prstGeom prst="rect">
                <a:avLst/>
              </a:prstGeom>
            </p:spPr>
          </p:pic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043B2A0-B1AA-4046-B30D-29AE457642B4}"/>
                  </a:ext>
                </a:extLst>
              </p:cNvPr>
              <p:cNvSpPr/>
              <p:nvPr/>
            </p:nvSpPr>
            <p:spPr>
              <a:xfrm>
                <a:off x="7186444" y="2872854"/>
                <a:ext cx="1719652" cy="2547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6" name="Picture 2" descr="ann정확도끝">
                <a:extLst>
                  <a:ext uri="{FF2B5EF4-FFF2-40B4-BE49-F238E27FC236}">
                    <a16:creationId xmlns:a16="http://schemas.microsoft.com/office/drawing/2014/main" id="{42FF7A7F-71D9-4256-91D5-83E98FF32D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076" b="-4267"/>
              <a:stretch/>
            </p:blipFill>
            <p:spPr bwMode="auto">
              <a:xfrm>
                <a:off x="9502346" y="2872854"/>
                <a:ext cx="1719653" cy="2620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5D49E9-AAAE-44C2-B96B-A771C88CB3CB}"/>
                  </a:ext>
                </a:extLst>
              </p:cNvPr>
              <p:cNvSpPr txBox="1"/>
              <p:nvPr/>
            </p:nvSpPr>
            <p:spPr>
              <a:xfrm>
                <a:off x="9637454" y="3726379"/>
                <a:ext cx="14494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Rockwell Nova Extra Bold" panose="020B0604020202020204" pitchFamily="18" charset="0"/>
                  </a:rPr>
                  <a:t>Neural</a:t>
                </a:r>
              </a:p>
              <a:p>
                <a:pPr algn="ctr"/>
                <a:r>
                  <a:rPr lang="en-US" altLang="ko-KR" b="1" dirty="0">
                    <a:latin typeface="Rockwell Nova Extra Bold" panose="020B0604020202020204" pitchFamily="18" charset="0"/>
                  </a:rPr>
                  <a:t>Network</a:t>
                </a:r>
                <a:endParaRPr lang="ko-KR" altLang="en-US" b="1" dirty="0">
                  <a:latin typeface="Rockwell Nova Extra Bold" panose="020B0604020202020204" pitchFamily="18" charset="0"/>
                </a:endParaRPr>
              </a:p>
            </p:txBody>
          </p:sp>
          <p:pic>
            <p:nvPicPr>
              <p:cNvPr id="1027" name="Picture 3" descr="randomforest정확도끝">
                <a:extLst>
                  <a:ext uri="{FF2B5EF4-FFF2-40B4-BE49-F238E27FC236}">
                    <a16:creationId xmlns:a16="http://schemas.microsoft.com/office/drawing/2014/main" id="{D55DE82C-C820-468F-B59F-5B7F4659E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22" r="18881"/>
              <a:stretch/>
            </p:blipFill>
            <p:spPr bwMode="auto">
              <a:xfrm>
                <a:off x="7185213" y="2902875"/>
                <a:ext cx="1719651" cy="2520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FAA837-0BE8-4121-9502-6D3DBC37C2CE}"/>
                  </a:ext>
                </a:extLst>
              </p:cNvPr>
              <p:cNvSpPr txBox="1"/>
              <p:nvPr/>
            </p:nvSpPr>
            <p:spPr>
              <a:xfrm>
                <a:off x="7295317" y="3792599"/>
                <a:ext cx="14734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Rockwell Nova Extra Bold" panose="02060903020205020403" pitchFamily="18" charset="0"/>
                  </a:rPr>
                  <a:t>Random</a:t>
                </a:r>
              </a:p>
              <a:p>
                <a:pPr algn="ctr"/>
                <a:r>
                  <a:rPr lang="en-US" altLang="ko-KR" b="1" dirty="0">
                    <a:latin typeface="Rockwell Nova Extra Bold" panose="02060903020205020403" pitchFamily="18" charset="0"/>
                  </a:rPr>
                  <a:t>Forest</a:t>
                </a:r>
                <a:endParaRPr lang="ko-KR" altLang="en-US" dirty="0">
                  <a:latin typeface="Rockwell Nova Extra Bold" panose="02060903020205020403" pitchFamily="18" charset="0"/>
                </a:endParaRPr>
              </a:p>
            </p:txBody>
          </p:sp>
          <p:pic>
            <p:nvPicPr>
              <p:cNvPr id="129" name="그래픽 128" descr="낙엽수">
                <a:extLst>
                  <a:ext uri="{FF2B5EF4-FFF2-40B4-BE49-F238E27FC236}">
                    <a16:creationId xmlns:a16="http://schemas.microsoft.com/office/drawing/2014/main" id="{4B675D55-EBD3-4C7B-81DD-3E19F400C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1900" y="1668660"/>
                <a:ext cx="1062816" cy="106281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8369425-1613-4265-A68E-63B33E5943D4}"/>
                </a:ext>
              </a:extLst>
            </p:cNvPr>
            <p:cNvSpPr txBox="1"/>
            <p:nvPr/>
          </p:nvSpPr>
          <p:spPr>
            <a:xfrm>
              <a:off x="5630111" y="37720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맑은 고딕 Semilight" panose="020B0502040204020203" pitchFamily="50" charset="-127"/>
                </a:rPr>
                <a:t>최종모델</a:t>
              </a: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C9A22FEB-F541-4F5A-AF8D-D36ABA9CD32A}"/>
                </a:ext>
              </a:extLst>
            </p:cNvPr>
            <p:cNvSpPr/>
            <p:nvPr/>
          </p:nvSpPr>
          <p:spPr>
            <a:xfrm rot="16200000">
              <a:off x="8751958" y="5686506"/>
              <a:ext cx="889495" cy="655236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2D8F8D4-9C82-4D9D-BF9E-850BB7491116}"/>
              </a:ext>
            </a:extLst>
          </p:cNvPr>
          <p:cNvSpPr txBox="1"/>
          <p:nvPr/>
        </p:nvSpPr>
        <p:spPr>
          <a:xfrm>
            <a:off x="1188881" y="581361"/>
            <a:ext cx="2739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분류 모델 선정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178AE5-6D82-4A4D-B106-095705538BCD}"/>
              </a:ext>
            </a:extLst>
          </p:cNvPr>
          <p:cNvGrpSpPr/>
          <p:nvPr/>
        </p:nvGrpSpPr>
        <p:grpSpPr>
          <a:xfrm>
            <a:off x="384785" y="1486218"/>
            <a:ext cx="4857308" cy="5326974"/>
            <a:chOff x="384785" y="1486218"/>
            <a:chExt cx="4857308" cy="532697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DA1687-6E70-4EE7-9A9F-7213CC22CC89}"/>
                </a:ext>
              </a:extLst>
            </p:cNvPr>
            <p:cNvSpPr/>
            <p:nvPr/>
          </p:nvSpPr>
          <p:spPr>
            <a:xfrm>
              <a:off x="471071" y="5223632"/>
              <a:ext cx="648269" cy="1233416"/>
            </a:xfrm>
            <a:prstGeom prst="rect">
              <a:avLst/>
            </a:prstGeom>
            <a:solidFill>
              <a:srgbClr val="02B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Logistic</a:t>
              </a:r>
            </a:p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Regression</a:t>
              </a:r>
            </a:p>
          </p:txBody>
        </p:sp>
        <p:pic>
          <p:nvPicPr>
            <p:cNvPr id="8" name="그래픽 7" descr="비디오 카메라">
              <a:extLst>
                <a:ext uri="{FF2B5EF4-FFF2-40B4-BE49-F238E27FC236}">
                  <a16:creationId xmlns:a16="http://schemas.microsoft.com/office/drawing/2014/main" id="{B3BB3835-FA94-4655-9222-202CAED8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4785" y="4404767"/>
              <a:ext cx="859810" cy="914400"/>
            </a:xfrm>
            <a:prstGeom prst="rect">
              <a:avLst/>
            </a:prstGeom>
          </p:spPr>
        </p:pic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1376EDE-07A2-412C-97FB-70115E2E322B}"/>
                </a:ext>
              </a:extLst>
            </p:cNvPr>
            <p:cNvSpPr/>
            <p:nvPr/>
          </p:nvSpPr>
          <p:spPr>
            <a:xfrm>
              <a:off x="1296762" y="4780081"/>
              <a:ext cx="648269" cy="1676968"/>
            </a:xfrm>
            <a:prstGeom prst="rect">
              <a:avLst/>
            </a:prstGeom>
            <a:solidFill>
              <a:srgbClr val="02B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Decision Tree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pic>
          <p:nvPicPr>
            <p:cNvPr id="95" name="그래픽 94" descr="비디오 카메라">
              <a:extLst>
                <a:ext uri="{FF2B5EF4-FFF2-40B4-BE49-F238E27FC236}">
                  <a16:creationId xmlns:a16="http://schemas.microsoft.com/office/drawing/2014/main" id="{30D7DB27-0866-4AA0-9DB6-C692A13B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3873" y="3944155"/>
              <a:ext cx="859810" cy="914400"/>
            </a:xfrm>
            <a:prstGeom prst="rect">
              <a:avLst/>
            </a:prstGeom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CB27141-A94C-4658-9056-7736D6FA2FC0}"/>
                </a:ext>
              </a:extLst>
            </p:cNvPr>
            <p:cNvSpPr/>
            <p:nvPr/>
          </p:nvSpPr>
          <p:spPr>
            <a:xfrm>
              <a:off x="2095712" y="2857628"/>
              <a:ext cx="648269" cy="3599420"/>
            </a:xfrm>
            <a:prstGeom prst="rect">
              <a:avLst/>
            </a:prstGeom>
            <a:solidFill>
              <a:srgbClr val="FD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Random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Forest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래픽 97" descr="비디오 카메라">
              <a:extLst>
                <a:ext uri="{FF2B5EF4-FFF2-40B4-BE49-F238E27FC236}">
                  <a16:creationId xmlns:a16="http://schemas.microsoft.com/office/drawing/2014/main" id="{1362BC25-8C3E-4911-9A28-2BB6C6C9F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01891" y="2030056"/>
              <a:ext cx="859810" cy="914400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31D3AA9-EDB5-4299-B2FA-21D2A5AE394B}"/>
                </a:ext>
              </a:extLst>
            </p:cNvPr>
            <p:cNvSpPr/>
            <p:nvPr/>
          </p:nvSpPr>
          <p:spPr>
            <a:xfrm>
              <a:off x="2879906" y="4404767"/>
              <a:ext cx="648269" cy="2052281"/>
            </a:xfrm>
            <a:prstGeom prst="rect">
              <a:avLst/>
            </a:prstGeom>
            <a:solidFill>
              <a:srgbClr val="02B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Gradient Boosting 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Tree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pic>
          <p:nvPicPr>
            <p:cNvPr id="101" name="그래픽 100" descr="비디오 카메라">
              <a:extLst>
                <a:ext uri="{FF2B5EF4-FFF2-40B4-BE49-F238E27FC236}">
                  <a16:creationId xmlns:a16="http://schemas.microsoft.com/office/drawing/2014/main" id="{8C9FC0D4-565C-417A-B2CC-5F518424C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78106" y="3593578"/>
              <a:ext cx="859810" cy="914400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8E4EF6F-FE55-43E4-8BC2-9233A1C17863}"/>
                </a:ext>
              </a:extLst>
            </p:cNvPr>
            <p:cNvSpPr/>
            <p:nvPr/>
          </p:nvSpPr>
          <p:spPr>
            <a:xfrm>
              <a:off x="3665533" y="3688259"/>
              <a:ext cx="648269" cy="2778597"/>
            </a:xfrm>
            <a:prstGeom prst="rect">
              <a:avLst/>
            </a:prstGeom>
            <a:solidFill>
              <a:srgbClr val="02B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K-NN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04" name="그래픽 103" descr="비디오 카메라">
              <a:extLst>
                <a:ext uri="{FF2B5EF4-FFF2-40B4-BE49-F238E27FC236}">
                  <a16:creationId xmlns:a16="http://schemas.microsoft.com/office/drawing/2014/main" id="{2ADAEEFD-DEEC-4DA6-889A-0C03A1521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160" y="2857628"/>
              <a:ext cx="859810" cy="914400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60A7B49-6E1B-4A75-A388-83F7D4E6B22E}"/>
                </a:ext>
              </a:extLst>
            </p:cNvPr>
            <p:cNvSpPr/>
            <p:nvPr/>
          </p:nvSpPr>
          <p:spPr>
            <a:xfrm>
              <a:off x="4475710" y="2487256"/>
              <a:ext cx="648269" cy="3969793"/>
            </a:xfrm>
            <a:prstGeom prst="rect">
              <a:avLst/>
            </a:prstGeom>
            <a:solidFill>
              <a:srgbClr val="FD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Neural</a:t>
              </a: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Network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07" name="그래픽 106" descr="비디오 카메라">
              <a:extLst>
                <a:ext uri="{FF2B5EF4-FFF2-40B4-BE49-F238E27FC236}">
                  <a16:creationId xmlns:a16="http://schemas.microsoft.com/office/drawing/2014/main" id="{22393308-AC23-41C3-920D-168A6FF28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82283" y="1664478"/>
              <a:ext cx="85981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520B7C-F9C4-4FF0-8F0E-C311A620A989}"/>
                </a:ext>
              </a:extLst>
            </p:cNvPr>
            <p:cNvSpPr txBox="1"/>
            <p:nvPr/>
          </p:nvSpPr>
          <p:spPr>
            <a:xfrm>
              <a:off x="502424" y="4195153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63.2%</a:t>
              </a:r>
              <a:endParaRPr lang="ko-KR" altLang="en-US" sz="1200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1B8AB9-663E-475C-A13C-20224AE6BDA2}"/>
                </a:ext>
              </a:extLst>
            </p:cNvPr>
            <p:cNvSpPr txBox="1"/>
            <p:nvPr/>
          </p:nvSpPr>
          <p:spPr>
            <a:xfrm>
              <a:off x="1280841" y="3773779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85.1%</a:t>
              </a:r>
              <a:endParaRPr lang="ko-KR" altLang="en-US" sz="12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7793D13-B2B1-4AA8-B340-157CE4F7C9E1}"/>
                </a:ext>
              </a:extLst>
            </p:cNvPr>
            <p:cNvSpPr txBox="1"/>
            <p:nvPr/>
          </p:nvSpPr>
          <p:spPr>
            <a:xfrm>
              <a:off x="2071139" y="1851796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highlight>
                    <a:srgbClr val="FFFF00"/>
                  </a:highlight>
                </a:rPr>
                <a:t>94.2%</a:t>
              </a:r>
              <a:endParaRPr lang="ko-KR" alt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FCE575-DBFA-4EC6-B22F-920A519CE322}"/>
                </a:ext>
              </a:extLst>
            </p:cNvPr>
            <p:cNvSpPr txBox="1"/>
            <p:nvPr/>
          </p:nvSpPr>
          <p:spPr>
            <a:xfrm>
              <a:off x="4451137" y="1486218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highlight>
                    <a:srgbClr val="FFFF00"/>
                  </a:highlight>
                </a:rPr>
                <a:t>95.6%</a:t>
              </a:r>
              <a:endParaRPr lang="ko-KR" altLang="en-US" sz="1600" b="1" dirty="0">
                <a:highlight>
                  <a:srgbClr val="FFFF00"/>
                </a:highlight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8120C80-5A7B-48E8-91CD-86FD19547467}"/>
                </a:ext>
              </a:extLst>
            </p:cNvPr>
            <p:cNvSpPr txBox="1"/>
            <p:nvPr/>
          </p:nvSpPr>
          <p:spPr>
            <a:xfrm>
              <a:off x="3659699" y="2719128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94.0%</a:t>
              </a:r>
              <a:endParaRPr lang="ko-KR" altLang="en-US" sz="1200" b="1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1CFFC3B-6DE8-4E72-A8EB-35948DF8B2BC}"/>
                </a:ext>
              </a:extLst>
            </p:cNvPr>
            <p:cNvSpPr txBox="1"/>
            <p:nvPr/>
          </p:nvSpPr>
          <p:spPr>
            <a:xfrm>
              <a:off x="2908606" y="3464461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87.9%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BAA71C-9315-4667-992D-345156C72CCA}"/>
                </a:ext>
              </a:extLst>
            </p:cNvPr>
            <p:cNvSpPr txBox="1"/>
            <p:nvPr/>
          </p:nvSpPr>
          <p:spPr>
            <a:xfrm>
              <a:off x="471071" y="6474638"/>
              <a:ext cx="4652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2">
                      <a:lumMod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&lt;6</a:t>
              </a:r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가지 분류 기법의 정확도</a:t>
              </a:r>
              <a:r>
                <a:rPr lang="en-US" altLang="ko-KR" sz="1600" b="1" dirty="0">
                  <a:solidFill>
                    <a:schemeClr val="bg2">
                      <a:lumMod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&gt;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375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3B1143A-4497-42B5-AAF0-22C4BCA69D0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0A08F2-461D-46CC-B53D-DE0EC800125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FF5F9-484B-42B5-B5A0-C46E70E2D7CC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4587D-B512-4F22-B09B-A56031EBAEA4}"/>
              </a:ext>
            </a:extLst>
          </p:cNvPr>
          <p:cNvSpPr txBox="1"/>
          <p:nvPr/>
        </p:nvSpPr>
        <p:spPr>
          <a:xfrm>
            <a:off x="1188881" y="351819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 분석 프로세스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EA7C6E4F-E601-4A1A-BEB9-032DB4A7B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280592"/>
              </p:ext>
            </p:extLst>
          </p:nvPr>
        </p:nvGraphicFramePr>
        <p:xfrm>
          <a:off x="1143891" y="1541936"/>
          <a:ext cx="10318983" cy="4506256"/>
        </p:xfrm>
        <a:graphic>
          <a:graphicData uri="http://schemas.openxmlformats.org/drawingml/2006/table">
            <a:tbl>
              <a:tblPr/>
              <a:tblGrid>
                <a:gridCol w="2404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483">
                  <a:extLst>
                    <a:ext uri="{9D8B030D-6E8A-4147-A177-3AD203B41FA5}">
                      <a16:colId xmlns:a16="http://schemas.microsoft.com/office/drawing/2014/main" val="622199225"/>
                    </a:ext>
                  </a:extLst>
                </a:gridCol>
                <a:gridCol w="2033483">
                  <a:extLst>
                    <a:ext uri="{9D8B030D-6E8A-4147-A177-3AD203B41FA5}">
                      <a16:colId xmlns:a16="http://schemas.microsoft.com/office/drawing/2014/main" val="675300474"/>
                    </a:ext>
                  </a:extLst>
                </a:gridCol>
              </a:tblGrid>
              <a:tr h="77630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영화명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effectLst/>
                        </a:rPr>
                        <a:t>ANN </a:t>
                      </a:r>
                      <a:r>
                        <a:rPr lang="ko-KR" sz="1500" b="1" kern="100" dirty="0">
                          <a:effectLst/>
                        </a:rPr>
                        <a:t>모</a:t>
                      </a:r>
                      <a:r>
                        <a:rPr lang="ko-KR" altLang="en-US" sz="1500" b="1" kern="100" dirty="0">
                          <a:effectLst/>
                        </a:rPr>
                        <a:t>델</a:t>
                      </a:r>
                      <a:endParaRPr lang="ko-KR" sz="1500" b="1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</a:rPr>
                        <a:t>관객수 예측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effectLst/>
                        </a:rPr>
                        <a:t>Random Forest </a:t>
                      </a:r>
                      <a:r>
                        <a:rPr lang="ko-KR" sz="1500" b="1" kern="100" dirty="0">
                          <a:effectLst/>
                        </a:rPr>
                        <a:t>모</a:t>
                      </a:r>
                      <a:r>
                        <a:rPr lang="ko-KR" altLang="en-US" sz="1500" b="1" kern="100" dirty="0">
                          <a:effectLst/>
                        </a:rPr>
                        <a:t>델</a:t>
                      </a:r>
                      <a:endParaRPr lang="en-US" altLang="ko-KR" sz="1500" b="1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</a:rPr>
                        <a:t> 관객수 예측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</a:rPr>
                        <a:t>실제 관객수 </a:t>
                      </a:r>
                      <a:r>
                        <a:rPr lang="en-US" sz="1500" b="1" kern="100" dirty="0">
                          <a:effectLst/>
                        </a:rPr>
                        <a:t>(2019.02.21</a:t>
                      </a:r>
                      <a:r>
                        <a:rPr lang="ko-KR" sz="1500" b="1" kern="100" dirty="0">
                          <a:effectLst/>
                        </a:rPr>
                        <a:t>기준</a:t>
                      </a:r>
                      <a:r>
                        <a:rPr lang="en-US" sz="1500" b="1" kern="100" dirty="0">
                          <a:effectLst/>
                        </a:rPr>
                        <a:t>)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실제관객수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말모이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ABOVE2M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2,858,130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ABOVE2.5M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스윙키즈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1,471,248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ABOVE1M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582958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>
                          <a:effectLst/>
                        </a:rPr>
                        <a:t>마약왕</a:t>
                      </a:r>
                      <a:endParaRPr lang="ko-KR" sz="1500" b="1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ABOVE2.5M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1,864,077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51879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트와이스랜드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UNDER500K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UNDER500K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18,254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UNDER500K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리벤져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UNDER500K</a:t>
                      </a:r>
                      <a:endParaRPr lang="ko-KR" sz="1500" kern="10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UNDER500K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3,232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UNDER500K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>
                          <a:effectLst/>
                        </a:rPr>
                        <a:t>극한직업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ABOVE3.5M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ABOVE3.5M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14,856,794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ABOVE10M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500" b="1" kern="100" dirty="0" err="1">
                          <a:effectLst/>
                        </a:rPr>
                        <a:t>뺑반</a:t>
                      </a:r>
                      <a:endParaRPr lang="ko-KR" sz="15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1,825,750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ABOVE1.5M</a:t>
                      </a:r>
                      <a:endParaRPr lang="ko-KR" sz="15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826979-8BFA-4ED3-9F0E-DED5B8562FC9}"/>
              </a:ext>
            </a:extLst>
          </p:cNvPr>
          <p:cNvSpPr/>
          <p:nvPr/>
        </p:nvSpPr>
        <p:spPr>
          <a:xfrm>
            <a:off x="1161822" y="3968747"/>
            <a:ext cx="10277148" cy="985750"/>
          </a:xfrm>
          <a:prstGeom prst="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9DCB33-922E-44C3-A48F-0FF8D6E01BCA}"/>
              </a:ext>
            </a:extLst>
          </p:cNvPr>
          <p:cNvSpPr/>
          <p:nvPr/>
        </p:nvSpPr>
        <p:spPr>
          <a:xfrm>
            <a:off x="1143891" y="5487562"/>
            <a:ext cx="10277148" cy="506841"/>
          </a:xfrm>
          <a:prstGeom prst="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78823C-98FD-4658-A9C2-3E5BFE82808C}"/>
              </a:ext>
            </a:extLst>
          </p:cNvPr>
          <p:cNvSpPr/>
          <p:nvPr/>
        </p:nvSpPr>
        <p:spPr>
          <a:xfrm>
            <a:off x="1185726" y="2341710"/>
            <a:ext cx="10235313" cy="15732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4C60-C454-424D-BF5B-6249641E1853}"/>
              </a:ext>
            </a:extLst>
          </p:cNvPr>
          <p:cNvSpPr txBox="1"/>
          <p:nvPr/>
        </p:nvSpPr>
        <p:spPr>
          <a:xfrm>
            <a:off x="358765" y="2970676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14F5-6857-4BEA-BF35-027C173B749F}"/>
              </a:ext>
            </a:extLst>
          </p:cNvPr>
          <p:cNvSpPr txBox="1"/>
          <p:nvPr/>
        </p:nvSpPr>
        <p:spPr>
          <a:xfrm>
            <a:off x="307645" y="426156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 w="1905"/>
                <a:solidFill>
                  <a:srgbClr val="FF33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2AD4D-CB38-445C-B8BE-469EE153A5ED}"/>
              </a:ext>
            </a:extLst>
          </p:cNvPr>
          <p:cNvSpPr txBox="1"/>
          <p:nvPr/>
        </p:nvSpPr>
        <p:spPr>
          <a:xfrm>
            <a:off x="1188881" y="581361"/>
            <a:ext cx="5038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분류 모델을 통해 새 영화 관객수 예측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9220A2-B7A2-4467-95C6-9E7BB9040AA7}"/>
              </a:ext>
            </a:extLst>
          </p:cNvPr>
          <p:cNvSpPr/>
          <p:nvPr/>
        </p:nvSpPr>
        <p:spPr>
          <a:xfrm>
            <a:off x="3571349" y="1449431"/>
            <a:ext cx="8119319" cy="46912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83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/>
      <p:bldP spid="22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 descr="비디오 카메라">
            <a:extLst>
              <a:ext uri="{FF2B5EF4-FFF2-40B4-BE49-F238E27FC236}">
                <a16:creationId xmlns:a16="http://schemas.microsoft.com/office/drawing/2014/main" id="{A77A4D51-DF24-4AE8-84A2-13F87B021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5655">
            <a:off x="4668770" y="294600"/>
            <a:ext cx="4675840" cy="467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D2DCF-D69A-4E2E-B99C-558117B92396}"/>
              </a:ext>
            </a:extLst>
          </p:cNvPr>
          <p:cNvSpPr txBox="1"/>
          <p:nvPr/>
        </p:nvSpPr>
        <p:spPr>
          <a:xfrm>
            <a:off x="489352" y="2285885"/>
            <a:ext cx="2132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DX스피드 M" panose="02020600000000000000" pitchFamily="18" charset="-127"/>
              <a:ea typeface="DX스피드 M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1FCE-2B8E-4F9D-92F4-37BF7787C165}"/>
              </a:ext>
            </a:extLst>
          </p:cNvPr>
          <p:cNvSpPr txBox="1"/>
          <p:nvPr/>
        </p:nvSpPr>
        <p:spPr>
          <a:xfrm>
            <a:off x="664916" y="3549402"/>
            <a:ext cx="276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</a:rPr>
              <a:t>분석 결과 활용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1E15DE-9544-4BA5-823D-E139A58564A9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비디오 카메라">
            <a:extLst>
              <a:ext uri="{FF2B5EF4-FFF2-40B4-BE49-F238E27FC236}">
                <a16:creationId xmlns:a16="http://schemas.microsoft.com/office/drawing/2014/main" id="{0AD5836E-9F9B-4316-B688-95273C61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29606">
            <a:off x="6567182" y="827965"/>
            <a:ext cx="4941597" cy="49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4885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2E472B-6AA2-4247-A21D-F5AE9E2A4CBF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A1AA3-F150-4DA8-A356-0714096BBE4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A6376-D03F-4378-9F05-5419D8169C4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626692-127E-4E21-B4E7-F993B0C229E7}"/>
              </a:ext>
            </a:extLst>
          </p:cNvPr>
          <p:cNvGrpSpPr/>
          <p:nvPr/>
        </p:nvGrpSpPr>
        <p:grpSpPr>
          <a:xfrm>
            <a:off x="1188881" y="351819"/>
            <a:ext cx="2250937" cy="660429"/>
            <a:chOff x="1188881" y="351819"/>
            <a:chExt cx="2250937" cy="6604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F78F91-379F-489C-B8BE-257F0E18B88D}"/>
                </a:ext>
              </a:extLst>
            </p:cNvPr>
            <p:cNvSpPr txBox="1"/>
            <p:nvPr/>
          </p:nvSpPr>
          <p:spPr>
            <a:xfrm>
              <a:off x="1188881" y="351819"/>
              <a:ext cx="2250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03</a:t>
              </a:r>
              <a:r>
                <a:rPr lang="ko-KR" altLang="en-US" sz="1200" dirty="0"/>
                <a:t>장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절 분석 결과 활용 방안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AA1CE-8370-458F-AA14-2E3367B251F3}"/>
                </a:ext>
              </a:extLst>
            </p:cNvPr>
            <p:cNvSpPr txBox="1"/>
            <p:nvPr/>
          </p:nvSpPr>
          <p:spPr>
            <a:xfrm>
              <a:off x="1188881" y="581361"/>
              <a:ext cx="1412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방안</a:t>
              </a:r>
            </a:p>
          </p:txBody>
        </p:sp>
      </p:grpSp>
      <p:sp>
        <p:nvSpPr>
          <p:cNvPr id="22" name="Rounded Rectangle 24">
            <a:extLst>
              <a:ext uri="{FF2B5EF4-FFF2-40B4-BE49-F238E27FC236}">
                <a16:creationId xmlns:a16="http://schemas.microsoft.com/office/drawing/2014/main" id="{4C780684-5B7D-40A1-A627-7BE071F51B8C}"/>
              </a:ext>
            </a:extLst>
          </p:cNvPr>
          <p:cNvSpPr/>
          <p:nvPr/>
        </p:nvSpPr>
        <p:spPr>
          <a:xfrm>
            <a:off x="543146" y="1711110"/>
            <a:ext cx="3991422" cy="20007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A976DC46-3FBB-4345-A98E-95CF6FC63A08}"/>
              </a:ext>
            </a:extLst>
          </p:cNvPr>
          <p:cNvSpPr/>
          <p:nvPr/>
        </p:nvSpPr>
        <p:spPr>
          <a:xfrm>
            <a:off x="563138" y="4249422"/>
            <a:ext cx="3991422" cy="20007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Rounded Rectangle 28">
            <a:extLst>
              <a:ext uri="{FF2B5EF4-FFF2-40B4-BE49-F238E27FC236}">
                <a16:creationId xmlns:a16="http://schemas.microsoft.com/office/drawing/2014/main" id="{E761333E-8515-46D1-8A10-D516E45B02BE}"/>
              </a:ext>
            </a:extLst>
          </p:cNvPr>
          <p:cNvSpPr/>
          <p:nvPr/>
        </p:nvSpPr>
        <p:spPr>
          <a:xfrm>
            <a:off x="7152693" y="1711110"/>
            <a:ext cx="4422218" cy="45390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48796D-4D7F-4263-82E1-2C0B72C2F205}"/>
              </a:ext>
            </a:extLst>
          </p:cNvPr>
          <p:cNvSpPr/>
          <p:nvPr/>
        </p:nvSpPr>
        <p:spPr>
          <a:xfrm>
            <a:off x="3676005" y="1588819"/>
            <a:ext cx="4582743" cy="43607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8C94D2B-738C-47C7-83B4-489A9EF94FFB}"/>
              </a:ext>
            </a:extLst>
          </p:cNvPr>
          <p:cNvGrpSpPr/>
          <p:nvPr/>
        </p:nvGrpSpPr>
        <p:grpSpPr>
          <a:xfrm>
            <a:off x="4042225" y="1950977"/>
            <a:ext cx="3850301" cy="3663808"/>
            <a:chOff x="3999014" y="1359769"/>
            <a:chExt cx="4138462" cy="41384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975659-BF2B-4A3E-B2C1-963A42069C52}"/>
                </a:ext>
              </a:extLst>
            </p:cNvPr>
            <p:cNvSpPr/>
            <p:nvPr/>
          </p:nvSpPr>
          <p:spPr>
            <a:xfrm>
              <a:off x="3999014" y="1359769"/>
              <a:ext cx="4138462" cy="413846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5F1EDD-1713-4E30-AFE6-62366806C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10907" y="1667950"/>
              <a:ext cx="3114675" cy="3076575"/>
            </a:xfrm>
            <a:prstGeom prst="rect">
              <a:avLst/>
            </a:prstGeom>
          </p:spPr>
        </p:pic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C4EDAB9-0044-4B03-9E59-ECE5C2654B5F}"/>
              </a:ext>
            </a:extLst>
          </p:cNvPr>
          <p:cNvSpPr txBox="1">
            <a:spLocks/>
          </p:cNvSpPr>
          <p:nvPr/>
        </p:nvSpPr>
        <p:spPr>
          <a:xfrm>
            <a:off x="1411107" y="2238487"/>
            <a:ext cx="4422218" cy="124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극장주의 스크린 수 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편성에 활용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2DA7959-2E68-4289-AE69-4E5C2EF36274}"/>
              </a:ext>
            </a:extLst>
          </p:cNvPr>
          <p:cNvSpPr txBox="1">
            <a:spLocks/>
          </p:cNvSpPr>
          <p:nvPr/>
        </p:nvSpPr>
        <p:spPr>
          <a:xfrm>
            <a:off x="929579" y="4658507"/>
            <a:ext cx="4939511" cy="2746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 공연 산업의 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예측 모델로 활용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뮤지컬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연극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오페라 등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5502" y="2711468"/>
            <a:ext cx="3325136" cy="27461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배급사 홍보팀의 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영화 마케팅에 활용</a:t>
            </a:r>
            <a:endParaRPr lang="en-US" altLang="ko-KR" sz="2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SNS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혜택 다양화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유튜버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인플루언서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마케팅</a:t>
            </a:r>
          </a:p>
        </p:txBody>
      </p:sp>
      <p:pic>
        <p:nvPicPr>
          <p:cNvPr id="32" name="그림 1">
            <a:extLst>
              <a:ext uri="{FF2B5EF4-FFF2-40B4-BE49-F238E27FC236}">
                <a16:creationId xmlns:a16="http://schemas.microsoft.com/office/drawing/2014/main" id="{D49AEA69-D1C0-4956-AF71-DF99CAC90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553"/>
          <a:stretch/>
        </p:blipFill>
        <p:spPr>
          <a:xfrm>
            <a:off x="2875549" y="4132122"/>
            <a:ext cx="983456" cy="1203320"/>
          </a:xfrm>
          <a:prstGeom prst="rect">
            <a:avLst/>
          </a:prstGeom>
        </p:spPr>
      </p:pic>
      <p:pic>
        <p:nvPicPr>
          <p:cNvPr id="33" name="그림 1">
            <a:extLst>
              <a:ext uri="{FF2B5EF4-FFF2-40B4-BE49-F238E27FC236}">
                <a16:creationId xmlns:a16="http://schemas.microsoft.com/office/drawing/2014/main" id="{434CCBC3-4560-4D91-BB7B-F3A4639D0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28" r="40990"/>
          <a:stretch/>
        </p:blipFill>
        <p:spPr>
          <a:xfrm>
            <a:off x="10523646" y="2109808"/>
            <a:ext cx="928423" cy="1203320"/>
          </a:xfrm>
          <a:prstGeom prst="rect">
            <a:avLst/>
          </a:prstGeom>
        </p:spPr>
      </p:pic>
      <p:pic>
        <p:nvPicPr>
          <p:cNvPr id="34" name="그림 1">
            <a:extLst>
              <a:ext uri="{FF2B5EF4-FFF2-40B4-BE49-F238E27FC236}">
                <a16:creationId xmlns:a16="http://schemas.microsoft.com/office/drawing/2014/main" id="{3565A9FC-57AE-4D6B-93F6-FE252A40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739" r="17863"/>
          <a:stretch/>
        </p:blipFill>
        <p:spPr>
          <a:xfrm>
            <a:off x="611824" y="2006443"/>
            <a:ext cx="1171344" cy="12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852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B4C99-404F-42A5-B2ED-CD7B6147D1C3}"/>
              </a:ext>
            </a:extLst>
          </p:cNvPr>
          <p:cNvSpPr txBox="1"/>
          <p:nvPr/>
        </p:nvSpPr>
        <p:spPr>
          <a:xfrm>
            <a:off x="959015" y="1847489"/>
            <a:ext cx="21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096000" y="79924"/>
            <a:ext cx="4681262" cy="13058527"/>
            <a:chOff x="7111999" y="618107"/>
            <a:chExt cx="4681262" cy="70090880"/>
          </a:xfrm>
        </p:grpSpPr>
        <p:sp>
          <p:nvSpPr>
            <p:cNvPr id="2" name="TextBox 1"/>
            <p:cNvSpPr txBox="1"/>
            <p:nvPr/>
          </p:nvSpPr>
          <p:spPr>
            <a:xfrm>
              <a:off x="7111999" y="622320"/>
              <a:ext cx="2269067" cy="70086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팀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팀장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팀원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팀원</a:t>
              </a:r>
            </a:p>
            <a:p>
              <a:pPr algn="r">
                <a:lnSpc>
                  <a:spcPct val="150000"/>
                </a:lnSpc>
              </a:pPr>
              <a:endParaRPr lang="ko-KR" altLang="en-US" sz="1500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도움을 주신 분들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최점기</a:t>
              </a:r>
              <a:r>
                <a:rPr lang="ko-KR" altLang="en-US" sz="1500" dirty="0">
                  <a:solidFill>
                    <a:schemeClr val="bg1"/>
                  </a:solidFill>
                </a:rPr>
                <a:t> 박사님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김정호 멘토님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안소영</a:t>
              </a:r>
              <a:r>
                <a:rPr lang="ko-KR" altLang="en-US" sz="1500" dirty="0">
                  <a:solidFill>
                    <a:schemeClr val="bg1"/>
                  </a:solidFill>
                </a:rPr>
                <a:t> 매니저님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김민정 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김찬</a:t>
              </a:r>
              <a:r>
                <a:rPr lang="ko-KR" altLang="en-US" sz="1500" dirty="0">
                  <a:solidFill>
                    <a:schemeClr val="bg1"/>
                  </a:solidFill>
                </a:rPr>
                <a:t> 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류미정 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박영문</a:t>
              </a:r>
              <a:r>
                <a:rPr lang="ko-KR" altLang="en-US" sz="1500" dirty="0">
                  <a:solidFill>
                    <a:schemeClr val="bg1"/>
                  </a:solidFill>
                </a:rPr>
                <a:t> 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이은정 님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한아름 님</a:t>
              </a:r>
            </a:p>
            <a:p>
              <a:pPr algn="r">
                <a:lnSpc>
                  <a:spcPct val="150000"/>
                </a:lnSpc>
              </a:pPr>
              <a:endParaRPr lang="ko-KR" altLang="en-US" sz="1500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지원</a:t>
              </a: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524194" y="618107"/>
              <a:ext cx="2269067" cy="4704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데이터스필버그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박희지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임현수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정다연</a:t>
              </a:r>
            </a:p>
            <a:p>
              <a:pPr>
                <a:lnSpc>
                  <a:spcPct val="150000"/>
                </a:lnSpc>
              </a:pPr>
              <a:endParaRPr lang="ko-KR" altLang="en-US" sz="15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5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이종헌 멘토님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홍성욱 멘토님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권민수 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김종인 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김현겸</a:t>
              </a:r>
              <a:r>
                <a:rPr lang="ko-KR" altLang="en-US" sz="1500" dirty="0">
                  <a:solidFill>
                    <a:schemeClr val="bg1"/>
                  </a:solidFill>
                </a:rPr>
                <a:t> 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문지현 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신대휘</a:t>
              </a:r>
              <a:r>
                <a:rPr lang="ko-KR" altLang="en-US" sz="1500" dirty="0">
                  <a:solidFill>
                    <a:schemeClr val="bg1"/>
                  </a:solidFill>
                </a:rPr>
                <a:t> 님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장경렬</a:t>
              </a:r>
              <a:r>
                <a:rPr lang="ko-KR" altLang="en-US" sz="1500" dirty="0">
                  <a:solidFill>
                    <a:schemeClr val="bg1"/>
                  </a:solidFill>
                </a:rPr>
                <a:t> 님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5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과학기술정보통신부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고용노동부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</a:rPr>
                <a:t>멀티캠퍼스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dirty="0"/>
            </a:p>
            <a:p>
              <a:pPr>
                <a:lnSpc>
                  <a:spcPct val="150000"/>
                </a:lnSpc>
              </a:pPr>
              <a:endParaRPr lang="en-US" dirty="0"/>
            </a:p>
            <a:p>
              <a:pPr>
                <a:lnSpc>
                  <a:spcPct val="150000"/>
                </a:lnSpc>
              </a:pPr>
              <a:endParaRPr 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8686DE-DCAB-489D-A054-E9B0F674DFDA}"/>
              </a:ext>
            </a:extLst>
          </p:cNvPr>
          <p:cNvGrpSpPr/>
          <p:nvPr/>
        </p:nvGrpSpPr>
        <p:grpSpPr>
          <a:xfrm>
            <a:off x="2693390" y="4275404"/>
            <a:ext cx="6728691" cy="2183400"/>
            <a:chOff x="-1451760" y="11556359"/>
            <a:chExt cx="6728691" cy="21834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2A12C3B1-88DD-4DAF-91A7-60275BF4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144" y="12730294"/>
              <a:ext cx="1514198" cy="1009465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2266A34-D502-44E9-BFF1-56494D13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25" y="12787314"/>
              <a:ext cx="2551968" cy="895427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B4FBAC1-7EE1-4F1A-9506-BA205030D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9690" y="12908416"/>
              <a:ext cx="1146805" cy="668970"/>
            </a:xfrm>
            <a:prstGeom prst="rect">
              <a:avLst/>
            </a:prstGeom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9AFDE276-35A5-4B91-8B04-891FA1C8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671" y="12071657"/>
              <a:ext cx="2064791" cy="69742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A5A7A105-2D69-448A-8827-57A0395FA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167" y="12071657"/>
              <a:ext cx="744764" cy="651668"/>
            </a:xfrm>
            <a:prstGeom prst="rect">
              <a:avLst/>
            </a:prstGeom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2D61872C-C8E9-4DE8-9767-2EFEDB6D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12" y="12089346"/>
              <a:ext cx="622038" cy="6220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0FD86-5C6A-4536-A03D-D2242FD42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1760" y="11556359"/>
              <a:ext cx="3122920" cy="1756880"/>
            </a:xfrm>
            <a:prstGeom prst="rect">
              <a:avLst/>
            </a:prstGeom>
          </p:spPr>
        </p:pic>
      </p:grpSp>
      <p:pic>
        <p:nvPicPr>
          <p:cNvPr id="14" name="Picture 15">
            <a:extLst>
              <a:ext uri="{FF2B5EF4-FFF2-40B4-BE49-F238E27FC236}">
                <a16:creationId xmlns:a16="http://schemas.microsoft.com/office/drawing/2014/main" id="{35FED060-FD0E-4489-B3BC-F73558BEB8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53" y="2319718"/>
            <a:ext cx="4199467" cy="22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599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1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4241860-4284-4041-82B3-5F9667FB5142}"/>
              </a:ext>
            </a:extLst>
          </p:cNvPr>
          <p:cNvSpPr txBox="1"/>
          <p:nvPr/>
        </p:nvSpPr>
        <p:spPr>
          <a:xfrm>
            <a:off x="3596758" y="2314803"/>
            <a:ext cx="6563656" cy="11695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0" b="0" i="0" u="none" strike="noStrike" kern="1200" cap="none" spc="-80" normalizeH="0" noProof="0" dirty="0">
                <a:ln>
                  <a:solidFill>
                    <a:srgbClr val="F8F8F8">
                      <a:alpha val="20000"/>
                    </a:srgbClr>
                  </a:solidFill>
                </a:ln>
                <a:solidFill>
                  <a:srgbClr val="FF3399"/>
                </a:solidFill>
                <a:effectLst/>
                <a:uLnTx/>
                <a:uFillTx/>
                <a:latin typeface="스웨거 TTF" panose="020B0600000101010101" pitchFamily="50" charset="-127"/>
                <a:ea typeface="스웨거 TTF" panose="020B0600000101010101" pitchFamily="50" charset="-127"/>
                <a:cs typeface="Nanum Pen Script" charset="-127"/>
              </a:rPr>
              <a:t>한국 상업영화 관객수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8C95D-92FA-4306-81F7-FD322D1843F1}"/>
              </a:ext>
            </a:extLst>
          </p:cNvPr>
          <p:cNvSpPr txBox="1"/>
          <p:nvPr/>
        </p:nvSpPr>
        <p:spPr>
          <a:xfrm>
            <a:off x="5110474" y="4022241"/>
            <a:ext cx="3009799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80" normalizeH="0" noProof="0" dirty="0">
                <a:ln>
                  <a:solidFill>
                    <a:srgbClr val="F8F8F8">
                      <a:alpha val="20000"/>
                    </a:srgbClr>
                  </a:solidFill>
                </a:ln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Nanum Pen Script" charset="-127"/>
              </a:rPr>
              <a:t>팀 데이터스필버그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9FEBB-044A-488D-808B-0347B0EA7DB5}"/>
              </a:ext>
            </a:extLst>
          </p:cNvPr>
          <p:cNvSpPr txBox="1"/>
          <p:nvPr/>
        </p:nvSpPr>
        <p:spPr>
          <a:xfrm>
            <a:off x="4869863" y="4620454"/>
            <a:ext cx="3491020" cy="636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>
              <a:defRPr sz="2950" spc="-130">
                <a:ln>
                  <a:solidFill>
                    <a:srgbClr val="012140">
                      <a:alpha val="30000"/>
                    </a:srgbClr>
                  </a:solidFill>
                </a:ln>
                <a:solidFill>
                  <a:srgbClr val="01214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>
              <a:lnSpc>
                <a:spcPct val="125000"/>
              </a:lnSpc>
            </a:pPr>
            <a:r>
              <a:rPr lang="ko-KR" altLang="en-US" sz="3000" b="1" spc="-80" dirty="0" err="1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Nanum Pen Script" charset="-127"/>
              </a:rPr>
              <a:t>박희지</a:t>
            </a:r>
            <a:r>
              <a:rPr lang="ko-KR" altLang="en-US" sz="3000" b="1" spc="-80" dirty="0">
                <a:ln>
                  <a:solidFill>
                    <a:srgbClr val="3A3838">
                      <a:alpha val="30000"/>
                    </a:srgbClr>
                  </a:solidFill>
                </a:ln>
                <a:solidFill>
                  <a:schemeClr val="tx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Nanum Pen Script" charset="-127"/>
              </a:rPr>
              <a:t> 임현수 정다연</a:t>
            </a:r>
            <a:endParaRPr lang="en-US" altLang="ko-KR" sz="3000" b="1" spc="-80" dirty="0">
              <a:ln>
                <a:solidFill>
                  <a:srgbClr val="3A3838">
                    <a:alpha val="30000"/>
                  </a:srgbClr>
                </a:solidFill>
              </a:ln>
              <a:solidFill>
                <a:schemeClr val="tx1"/>
              </a:solidFill>
              <a:latin typeface="DX영화자막 M" panose="02020600000000000000" pitchFamily="18" charset="-127"/>
              <a:ea typeface="DX영화자막 M" panose="02020600000000000000" pitchFamily="18" charset="-127"/>
              <a:cs typeface="Nanum Pen Script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444444">
                  <a:alpha val="5882"/>
                </a:srgbClr>
              </a:clrFrom>
              <a:clrTo>
                <a:srgbClr val="44444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1790445"/>
            <a:ext cx="1981200" cy="1981200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0833"/>
            <a:ext cx="12192000" cy="14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3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D2DCF-D69A-4E2E-B99C-558117B92396}"/>
              </a:ext>
            </a:extLst>
          </p:cNvPr>
          <p:cNvSpPr txBox="1"/>
          <p:nvPr/>
        </p:nvSpPr>
        <p:spPr>
          <a:xfrm>
            <a:off x="3197820" y="2186836"/>
            <a:ext cx="57791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>
                <a:solidFill>
                  <a:schemeClr val="tx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 &amp; A</a:t>
            </a:r>
            <a:endParaRPr lang="ko-KR" altLang="en-US" sz="15000" dirty="0">
              <a:solidFill>
                <a:schemeClr val="tx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26305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114">
            <a:extLst>
              <a:ext uri="{FF2B5EF4-FFF2-40B4-BE49-F238E27FC236}">
                <a16:creationId xmlns:a16="http://schemas.microsoft.com/office/drawing/2014/main" id="{0EF813BC-4293-46D8-8FF0-4BB2D2883E7A}"/>
              </a:ext>
            </a:extLst>
          </p:cNvPr>
          <p:cNvSpPr/>
          <p:nvPr/>
        </p:nvSpPr>
        <p:spPr>
          <a:xfrm>
            <a:off x="8665556" y="2870062"/>
            <a:ext cx="2008897" cy="29147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분석  결과</a:t>
            </a:r>
            <a:endParaRPr lang="en-US" altLang="ko-KR" sz="15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  방안</a:t>
            </a:r>
            <a:endParaRPr lang="en-US" altLang="ko-KR" sz="15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4" name="모서리가 둥근 직사각형 114">
            <a:extLst>
              <a:ext uri="{FF2B5EF4-FFF2-40B4-BE49-F238E27FC236}">
                <a16:creationId xmlns:a16="http://schemas.microsoft.com/office/drawing/2014/main" id="{823D5BB9-35AC-40E7-B619-352FBEA99350}"/>
              </a:ext>
            </a:extLst>
          </p:cNvPr>
          <p:cNvSpPr/>
          <p:nvPr/>
        </p:nvSpPr>
        <p:spPr>
          <a:xfrm>
            <a:off x="5133387" y="2872522"/>
            <a:ext cx="2008897" cy="29147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수집 가공</a:t>
            </a:r>
            <a:endParaRPr lang="en-US" altLang="ko-KR" sz="14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기술통계</a:t>
            </a:r>
            <a:endParaRPr lang="en-US" altLang="ko-KR" sz="14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수치 예측 모델</a:t>
            </a:r>
            <a:endParaRPr lang="en-US" altLang="ko-KR" sz="14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분류 예측 모델</a:t>
            </a:r>
            <a:endParaRPr lang="en-US" altLang="ko-KR" sz="14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검증 및 예측</a:t>
            </a:r>
            <a:endParaRPr lang="en-US" altLang="ko-KR" sz="14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50B10-A923-4E80-8547-C98A52E7D387}"/>
              </a:ext>
            </a:extLst>
          </p:cNvPr>
          <p:cNvSpPr txBox="1"/>
          <p:nvPr/>
        </p:nvSpPr>
        <p:spPr>
          <a:xfrm>
            <a:off x="1168278" y="2245243"/>
            <a:ext cx="30058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ko-KR" altLang="en-US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개요</a:t>
            </a:r>
            <a:endParaRPr lang="en-US" altLang="ko-KR" sz="2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ED3C6-27E9-46A4-9206-E37850485637}"/>
              </a:ext>
            </a:extLst>
          </p:cNvPr>
          <p:cNvSpPr txBox="1"/>
          <p:nvPr/>
        </p:nvSpPr>
        <p:spPr>
          <a:xfrm>
            <a:off x="4905550" y="2226099"/>
            <a:ext cx="27659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분석 프로세스</a:t>
            </a:r>
            <a:endParaRPr lang="en-US" altLang="ko-KR" sz="2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FE5BE-404C-433B-960A-B96929B9E579}"/>
              </a:ext>
            </a:extLst>
          </p:cNvPr>
          <p:cNvSpPr txBox="1"/>
          <p:nvPr/>
        </p:nvSpPr>
        <p:spPr>
          <a:xfrm>
            <a:off x="8435295" y="2250003"/>
            <a:ext cx="24386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2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분석결과 활용</a:t>
            </a:r>
            <a:endParaRPr lang="en-US" altLang="ko-KR" sz="23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87EFDA-10C5-4552-98BD-A9908DD7AF9D}"/>
              </a:ext>
            </a:extLst>
          </p:cNvPr>
          <p:cNvSpPr txBox="1"/>
          <p:nvPr/>
        </p:nvSpPr>
        <p:spPr>
          <a:xfrm>
            <a:off x="5327063" y="257318"/>
            <a:ext cx="15424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b="1" dirty="0">
                <a:solidFill>
                  <a:srgbClr val="00206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 차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B53CFFD-16BC-4441-AD88-FDAA449ADA31}"/>
              </a:ext>
            </a:extLst>
          </p:cNvPr>
          <p:cNvCxnSpPr/>
          <p:nvPr/>
        </p:nvCxnSpPr>
        <p:spPr>
          <a:xfrm>
            <a:off x="2787263" y="1248545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114">
            <a:extLst>
              <a:ext uri="{FF2B5EF4-FFF2-40B4-BE49-F238E27FC236}">
                <a16:creationId xmlns:a16="http://schemas.microsoft.com/office/drawing/2014/main" id="{A3979591-BB1C-44AE-8D6D-CC237D926B10}"/>
              </a:ext>
            </a:extLst>
          </p:cNvPr>
          <p:cNvSpPr/>
          <p:nvPr/>
        </p:nvSpPr>
        <p:spPr>
          <a:xfrm>
            <a:off x="1494661" y="2837093"/>
            <a:ext cx="1846729" cy="29476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개요</a:t>
            </a:r>
            <a:endParaRPr lang="en-US" altLang="ko-KR" sz="15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목표</a:t>
            </a:r>
            <a:endParaRPr lang="en-US" altLang="ko-KR" sz="1500" b="1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59FC862-0FE9-4BC1-9682-B228C678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27" y="260327"/>
            <a:ext cx="891779" cy="778038"/>
          </a:xfrm>
          <a:prstGeom prst="rect">
            <a:avLst/>
          </a:prstGeom>
        </p:spPr>
      </p:pic>
      <p:pic>
        <p:nvPicPr>
          <p:cNvPr id="70" name="Picture 13" descr="C:\Users\student\AppData\Local\Microsoft\Windows\Temporary Internet Files\Content.IE5\F57OMROQ\filmstripe-160520_960_720[1].png">
            <a:extLst>
              <a:ext uri="{FF2B5EF4-FFF2-40B4-BE49-F238E27FC236}">
                <a16:creationId xmlns:a16="http://schemas.microsoft.com/office/drawing/2014/main" id="{E5CCEA7B-A55E-4284-A04F-76F7FB5E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382" y="349556"/>
            <a:ext cx="2366801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8ED821A-8773-41D1-971D-F3795B489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4531" y="257318"/>
            <a:ext cx="891779" cy="778038"/>
          </a:xfrm>
          <a:prstGeom prst="rect">
            <a:avLst/>
          </a:prstGeom>
        </p:spPr>
      </p:pic>
      <p:pic>
        <p:nvPicPr>
          <p:cNvPr id="72" name="Picture 13" descr="C:\Users\student\AppData\Local\Microsoft\Windows\Temporary Internet Files\Content.IE5\F57OMROQ\filmstripe-160520_960_720[1].png">
            <a:extLst>
              <a:ext uri="{FF2B5EF4-FFF2-40B4-BE49-F238E27FC236}">
                <a16:creationId xmlns:a16="http://schemas.microsoft.com/office/drawing/2014/main" id="{816EC5DE-0D56-4733-BF47-4413DD0B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7262" y="349557"/>
            <a:ext cx="200215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C:\Users\student\AppData\Local\Microsoft\Windows\Temporary Internet Files\Content.IE5\82DW9F7N\movie-296751_960_720[1].png">
            <a:extLst>
              <a:ext uri="{FF2B5EF4-FFF2-40B4-BE49-F238E27FC236}">
                <a16:creationId xmlns:a16="http://schemas.microsoft.com/office/drawing/2014/main" id="{774E102F-BD5B-4732-B2C2-4D678B33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28006" y="3097177"/>
            <a:ext cx="3019657" cy="24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student\AppData\Local\Microsoft\Windows\Temporary Internet Files\Content.IE5\82DW9F7N\movie-296751_960_720[1].png">
            <a:extLst>
              <a:ext uri="{FF2B5EF4-FFF2-40B4-BE49-F238E27FC236}">
                <a16:creationId xmlns:a16="http://schemas.microsoft.com/office/drawing/2014/main" id="{29AE5CEF-8798-4D99-8565-AB6634A9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82795" y="3138589"/>
            <a:ext cx="3028358" cy="24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 descr="C:\Users\student\AppData\Local\Microsoft\Windows\Temporary Internet Files\Content.IE5\82DW9F7N\movie-296751_960_720[1].png">
            <a:extLst>
              <a:ext uri="{FF2B5EF4-FFF2-40B4-BE49-F238E27FC236}">
                <a16:creationId xmlns:a16="http://schemas.microsoft.com/office/drawing/2014/main" id="{1145577E-B0D7-44DC-BADA-01FA4649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4183" y="3061189"/>
            <a:ext cx="2947680" cy="24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D2DCF-D69A-4E2E-B99C-558117B92396}"/>
              </a:ext>
            </a:extLst>
          </p:cNvPr>
          <p:cNvSpPr txBox="1"/>
          <p:nvPr/>
        </p:nvSpPr>
        <p:spPr>
          <a:xfrm>
            <a:off x="489352" y="2285885"/>
            <a:ext cx="195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  <a:cs typeface="THE외계인설명서" panose="02020503020101020101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DX스피드 M" panose="02020600000000000000" pitchFamily="18" charset="-127"/>
              <a:ea typeface="DX스피드 M" panose="02020600000000000000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1FCE-2B8E-4F9D-92F4-37BF7787C165}"/>
              </a:ext>
            </a:extLst>
          </p:cNvPr>
          <p:cNvSpPr txBox="1"/>
          <p:nvPr/>
        </p:nvSpPr>
        <p:spPr>
          <a:xfrm>
            <a:off x="551362" y="354940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  <a:cs typeface="THE외계인설명서" panose="02020503020101020101" pitchFamily="18" charset="-127"/>
              </a:rPr>
              <a:t>프로젝트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1E15DE-9544-4BA5-823D-E139A58564A9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필름">
            <a:extLst>
              <a:ext uri="{FF2B5EF4-FFF2-40B4-BE49-F238E27FC236}">
                <a16:creationId xmlns:a16="http://schemas.microsoft.com/office/drawing/2014/main" id="{F9A7F433-6598-4CF6-889B-3C209A61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29953">
            <a:off x="5035835" y="795420"/>
            <a:ext cx="4617385" cy="4843218"/>
          </a:xfrm>
          <a:prstGeom prst="rect">
            <a:avLst/>
          </a:prstGeom>
        </p:spPr>
      </p:pic>
      <p:pic>
        <p:nvPicPr>
          <p:cNvPr id="21" name="그래픽 20" descr="필름">
            <a:extLst>
              <a:ext uri="{FF2B5EF4-FFF2-40B4-BE49-F238E27FC236}">
                <a16:creationId xmlns:a16="http://schemas.microsoft.com/office/drawing/2014/main" id="{7C7534AA-431D-450F-A004-FB0E88B1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54519">
            <a:off x="7213005" y="1406395"/>
            <a:ext cx="4420973" cy="44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46">
            <a:extLst>
              <a:ext uri="{FF2B5EF4-FFF2-40B4-BE49-F238E27FC236}">
                <a16:creationId xmlns:a16="http://schemas.microsoft.com/office/drawing/2014/main" id="{3CD09C63-15CF-457A-A69F-8FC4F11B28F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7">
            <a:extLst>
              <a:ext uri="{FF2B5EF4-FFF2-40B4-BE49-F238E27FC236}">
                <a16:creationId xmlns:a16="http://schemas.microsoft.com/office/drawing/2014/main" id="{0E8FDEBB-8063-4924-9B98-8DD315FC4E54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0E41E-285E-4D1E-9A2C-625429F5EA17}"/>
              </a:ext>
            </a:extLst>
          </p:cNvPr>
          <p:cNvSpPr txBox="1"/>
          <p:nvPr/>
        </p:nvSpPr>
        <p:spPr>
          <a:xfrm>
            <a:off x="490138" y="323244"/>
            <a:ext cx="25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49">
            <a:extLst>
              <a:ext uri="{FF2B5EF4-FFF2-40B4-BE49-F238E27FC236}">
                <a16:creationId xmlns:a16="http://schemas.microsoft.com/office/drawing/2014/main" id="{F8D48376-C677-467E-9255-82210F2B8D39}"/>
              </a:ext>
            </a:extLst>
          </p:cNvPr>
          <p:cNvGrpSpPr/>
          <p:nvPr/>
        </p:nvGrpSpPr>
        <p:grpSpPr>
          <a:xfrm>
            <a:off x="1188881" y="351819"/>
            <a:ext cx="1954381" cy="629652"/>
            <a:chOff x="1188881" y="351819"/>
            <a:chExt cx="1954381" cy="629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0D0000-9F4D-4908-9BB6-BE4B7EF1DEC4}"/>
                </a:ext>
              </a:extLst>
            </p:cNvPr>
            <p:cNvSpPr txBox="1"/>
            <p:nvPr/>
          </p:nvSpPr>
          <p:spPr>
            <a:xfrm>
              <a:off x="1188881" y="351819"/>
              <a:ext cx="1954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절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AB5F5B-2D60-4EF8-BCC6-324C3E814CD0}"/>
                </a:ext>
              </a:extLst>
            </p:cNvPr>
            <p:cNvSpPr txBox="1"/>
            <p:nvPr/>
          </p:nvSpPr>
          <p:spPr>
            <a:xfrm>
              <a:off x="1188881" y="581361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맑은 고딕 Semilight" panose="020B0502040204020203" pitchFamily="50" charset="-127"/>
                </a:rPr>
                <a:t>프로젝트 배경</a:t>
              </a:r>
            </a:p>
          </p:txBody>
        </p:sp>
      </p:grpSp>
      <p:graphicFrame>
        <p:nvGraphicFramePr>
          <p:cNvPr id="2" name="차트 20"/>
          <p:cNvGraphicFramePr/>
          <p:nvPr>
            <p:extLst>
              <p:ext uri="{D42A27DB-BD31-4B8C-83A1-F6EECF244321}">
                <p14:modId xmlns:p14="http://schemas.microsoft.com/office/powerpoint/2010/main" val="3700518269"/>
              </p:ext>
            </p:extLst>
          </p:nvPr>
        </p:nvGraphicFramePr>
        <p:xfrm>
          <a:off x="-656304" y="1267992"/>
          <a:ext cx="6720202" cy="426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/>
          <p:cNvSpPr/>
          <p:nvPr/>
        </p:nvSpPr>
        <p:spPr>
          <a:xfrm>
            <a:off x="999276" y="6123151"/>
            <a:ext cx="4718143" cy="7132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" y="1828879"/>
            <a:ext cx="429375" cy="429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39" y="1769626"/>
            <a:ext cx="429375" cy="4293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31" y="2499228"/>
            <a:ext cx="429375" cy="4293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91" y="2797932"/>
            <a:ext cx="429375" cy="429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1" y="1706748"/>
            <a:ext cx="429375" cy="429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11" y="1655720"/>
            <a:ext cx="429375" cy="4293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4" y="5498634"/>
            <a:ext cx="396156" cy="396156"/>
          </a:xfrm>
          <a:prstGeom prst="rect">
            <a:avLst/>
          </a:prstGeom>
        </p:spPr>
      </p:pic>
      <p:sp>
        <p:nvSpPr>
          <p:cNvPr id="28" name="화살표: 오른쪽 9">
            <a:extLst>
              <a:ext uri="{FF2B5EF4-FFF2-40B4-BE49-F238E27FC236}">
                <a16:creationId xmlns:a16="http://schemas.microsoft.com/office/drawing/2014/main" id="{62DEBC72-1092-476C-A4F6-45E055B445BA}"/>
              </a:ext>
            </a:extLst>
          </p:cNvPr>
          <p:cNvSpPr/>
          <p:nvPr/>
        </p:nvSpPr>
        <p:spPr>
          <a:xfrm>
            <a:off x="6057900" y="3255130"/>
            <a:ext cx="685574" cy="39108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6777155" y="1779900"/>
            <a:ext cx="5186473" cy="3221853"/>
          </a:xfrm>
          <a:prstGeom prst="roundRect">
            <a:avLst/>
          </a:prstGeom>
          <a:solidFill>
            <a:srgbClr val="F2F2F2"/>
          </a:solidFill>
          <a:ln w="76200">
            <a:solidFill>
              <a:srgbClr val="FF6699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18039" y="2139446"/>
            <a:ext cx="4869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2018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년 상업영화의 평균 총 제작비는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103.4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억원으로 전년대비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5.7%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상승하였지만 이들의 평균수익률은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-17.3%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로 </a:t>
            </a:r>
            <a:r>
              <a:rPr lang="ko-KR" altLang="en-US" b="1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대폭 하락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하였다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  <a:cs typeface="Nanum Brush Script" charset="-127"/>
            </a:endParaRPr>
          </a:p>
          <a:p>
            <a:pPr algn="just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  <a:cs typeface="Nanum Brush Script" charset="-127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영화산업은 </a:t>
            </a:r>
            <a:r>
              <a:rPr lang="ko-KR" altLang="en-US" b="1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소비자의 기호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를 읽어 내기 </a:t>
            </a:r>
            <a:r>
              <a:rPr lang="ko-KR" altLang="en-US" b="1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어려운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 관점이 많고 실패할 경우 손실비용이 높다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  <a:cs typeface="Nanum Brush Script" charset="-127"/>
            </a:endParaRPr>
          </a:p>
          <a:p>
            <a:pPr marL="285750" indent="-285750" algn="just">
              <a:buFont typeface="Arial" charset="0"/>
              <a:buChar char="•"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  <a:cs typeface="Nanum Brush Script" charset="-127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영화수요가 큰 한국상업영화 산업시장의 수익 증대를 위하여 </a:t>
            </a:r>
            <a:r>
              <a:rPr lang="ko-KR" altLang="en-US" b="1" u="sng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관객수 예측 모델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을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개발하였다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anum Brush Script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  <a:cs typeface="Nanum Brush Script" charset="-127"/>
            </a:endParaRPr>
          </a:p>
          <a:p>
            <a:pPr algn="just"/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455" y="6314157"/>
            <a:ext cx="4371200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&lt;2014~2018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상업영화 수익률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1"/>
          <p:cNvSpPr/>
          <p:nvPr/>
        </p:nvSpPr>
        <p:spPr>
          <a:xfrm>
            <a:off x="3675911" y="1293593"/>
            <a:ext cx="2809875" cy="2809875"/>
          </a:xfrm>
          <a:prstGeom prst="ellipse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5"/>
          <p:cNvSpPr/>
          <p:nvPr/>
        </p:nvSpPr>
        <p:spPr>
          <a:xfrm>
            <a:off x="5706214" y="1293594"/>
            <a:ext cx="2809875" cy="2809875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11"/>
          <p:cNvSpPr/>
          <p:nvPr/>
        </p:nvSpPr>
        <p:spPr>
          <a:xfrm>
            <a:off x="4767947" y="2808069"/>
            <a:ext cx="2809875" cy="2809875"/>
          </a:xfrm>
          <a:prstGeom prst="ellipse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592001" y="2278903"/>
            <a:ext cx="28137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latin typeface="DX스피드 M" panose="02020600000000000000" pitchFamily="18" charset="-127"/>
                <a:ea typeface="DX스피드 M" panose="02020600000000000000" pitchFamily="18" charset="-127"/>
                <a:cs typeface="Nanum Pen Script" charset="-127"/>
              </a:rPr>
              <a:t>주 고객 </a:t>
            </a:r>
            <a:endParaRPr lang="en-US" sz="5000" b="1" dirty="0">
              <a:latin typeface="DX스피드 M" panose="02020600000000000000" pitchFamily="18" charset="-127"/>
              <a:ea typeface="DX스피드 M" panose="02020600000000000000" pitchFamily="18" charset="-127"/>
              <a:cs typeface="Nanum Pen Script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1397" y="2240875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atin typeface="DX스피드 M" panose="02020600000000000000" pitchFamily="18" charset="-127"/>
                <a:ea typeface="DX스피드 M" panose="02020600000000000000" pitchFamily="18" charset="-127"/>
                <a:cs typeface="Nanum Pen Script" charset="-127"/>
              </a:rPr>
              <a:t>목적</a:t>
            </a:r>
            <a:endParaRPr lang="en-US" sz="5000" b="1" dirty="0">
              <a:latin typeface="DX스피드 M" panose="02020600000000000000" pitchFamily="18" charset="-127"/>
              <a:ea typeface="DX스피드 M" panose="02020600000000000000" pitchFamily="18" charset="-127"/>
              <a:cs typeface="Nanum Pen Script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68311" y="3881443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b="1" dirty="0">
                <a:latin typeface="DX스피드 M" panose="02020600000000000000" pitchFamily="18" charset="-127"/>
                <a:ea typeface="DX스피드 M" panose="02020600000000000000" pitchFamily="18" charset="-127"/>
                <a:cs typeface="Nanum Pen Script" charset="-127"/>
              </a:rPr>
              <a:t>목표</a:t>
            </a:r>
            <a:endParaRPr lang="en-US" sz="5000" b="1" dirty="0">
              <a:latin typeface="DX스피드 M" panose="02020600000000000000" pitchFamily="18" charset="-127"/>
              <a:ea typeface="DX스피드 M" panose="02020600000000000000" pitchFamily="18" charset="-127"/>
              <a:cs typeface="Nanum Pen Script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831" y="1414342"/>
            <a:ext cx="189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홍보팀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극장주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21511" y="1436990"/>
            <a:ext cx="2643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소비자의 기호 파악</a:t>
            </a:r>
          </a:p>
          <a:p>
            <a:pPr algn="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손실비용 감소 </a:t>
            </a:r>
          </a:p>
          <a:p>
            <a:pPr algn="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영화산업의 불확실성 보완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96892" y="6380559"/>
            <a:ext cx="29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관객수 예측분석 모델링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7173" y="376031"/>
            <a:ext cx="2254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WHO?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603786" y="394253"/>
            <a:ext cx="216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814527" y="5591175"/>
            <a:ext cx="2562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WHAT?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71" y="690445"/>
            <a:ext cx="5339781" cy="49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1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D2DCF-D69A-4E2E-B99C-558117B92396}"/>
              </a:ext>
            </a:extLst>
          </p:cNvPr>
          <p:cNvSpPr txBox="1"/>
          <p:nvPr/>
        </p:nvSpPr>
        <p:spPr>
          <a:xfrm>
            <a:off x="489352" y="2285885"/>
            <a:ext cx="2108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DX스피드 M" panose="02020600000000000000" pitchFamily="18" charset="-127"/>
              <a:ea typeface="DX스피드 M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1FCE-2B8E-4F9D-92F4-37BF7787C165}"/>
              </a:ext>
            </a:extLst>
          </p:cNvPr>
          <p:cNvSpPr txBox="1"/>
          <p:nvPr/>
        </p:nvSpPr>
        <p:spPr>
          <a:xfrm>
            <a:off x="664916" y="354940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DX스피드 M" panose="02020600000000000000" pitchFamily="18" charset="-127"/>
                <a:ea typeface="DX스피드 M" panose="02020600000000000000" pitchFamily="18" charset="-127"/>
              </a:rPr>
              <a:t>분석 프로세스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61E15DE-9544-4BA5-823D-E139A58564A9}"/>
              </a:ext>
            </a:extLst>
          </p:cNvPr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클래퍼 보드">
            <a:extLst>
              <a:ext uri="{FF2B5EF4-FFF2-40B4-BE49-F238E27FC236}">
                <a16:creationId xmlns:a16="http://schemas.microsoft.com/office/drawing/2014/main" id="{9F1F6F88-7F86-4AFA-B9E4-130E2B14D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53457">
            <a:off x="4799285" y="376178"/>
            <a:ext cx="4443095" cy="4443095"/>
          </a:xfrm>
          <a:prstGeom prst="rect">
            <a:avLst/>
          </a:prstGeom>
        </p:spPr>
      </p:pic>
      <p:pic>
        <p:nvPicPr>
          <p:cNvPr id="22" name="그래픽 21" descr="클래퍼 보드">
            <a:extLst>
              <a:ext uri="{FF2B5EF4-FFF2-40B4-BE49-F238E27FC236}">
                <a16:creationId xmlns:a16="http://schemas.microsoft.com/office/drawing/2014/main" id="{CBDB0C22-B960-4C2C-B9F1-A684E3BB1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18231">
            <a:off x="6857738" y="1330001"/>
            <a:ext cx="4312426" cy="43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0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704C070-7FC7-433F-8DCC-0B3CCAF03A60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946E530-2801-4165-964C-9A38D3ACFAA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66DE4B-3ACB-495A-BF19-CC3D079614A2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BF0F659-868B-4A15-BDAA-A141FB8F9CBE}"/>
              </a:ext>
            </a:extLst>
          </p:cNvPr>
          <p:cNvGrpSpPr/>
          <p:nvPr/>
        </p:nvGrpSpPr>
        <p:grpSpPr>
          <a:xfrm>
            <a:off x="1188881" y="351819"/>
            <a:ext cx="2106667" cy="629652"/>
            <a:chOff x="1188881" y="351819"/>
            <a:chExt cx="2106667" cy="62965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81C3B7B-7CAF-4D60-967C-FE71B202EDAE}"/>
                </a:ext>
              </a:extLst>
            </p:cNvPr>
            <p:cNvSpPr txBox="1"/>
            <p:nvPr/>
          </p:nvSpPr>
          <p:spPr>
            <a:xfrm>
              <a:off x="1188881" y="351819"/>
              <a:ext cx="2106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02</a:t>
              </a:r>
              <a:r>
                <a:rPr lang="ko-KR" altLang="en-US" sz="1400" dirty="0"/>
                <a:t>장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절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분석 프로세스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98C24EC-201E-41A9-92A5-9625FF92212F}"/>
                </a:ext>
              </a:extLst>
            </p:cNvPr>
            <p:cNvSpPr txBox="1"/>
            <p:nvPr/>
          </p:nvSpPr>
          <p:spPr>
            <a:xfrm>
              <a:off x="1188881" y="581361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프로세스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052C9B-D42F-44DF-93F4-74144EA040B4}"/>
              </a:ext>
            </a:extLst>
          </p:cNvPr>
          <p:cNvGrpSpPr/>
          <p:nvPr/>
        </p:nvGrpSpPr>
        <p:grpSpPr>
          <a:xfrm>
            <a:off x="9593541" y="1416839"/>
            <a:ext cx="1930202" cy="5091224"/>
            <a:chOff x="9593541" y="1416839"/>
            <a:chExt cx="1930202" cy="5091224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C4D1B7C1-C531-4964-A6B6-EDC82F9E2530}"/>
                </a:ext>
              </a:extLst>
            </p:cNvPr>
            <p:cNvSpPr/>
            <p:nvPr/>
          </p:nvSpPr>
          <p:spPr>
            <a:xfrm>
              <a:off x="9593541" y="1752027"/>
              <a:ext cx="1930202" cy="475603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E61A8F6-2924-4EB0-8889-E87CDE7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235" y="2876943"/>
              <a:ext cx="993871" cy="99387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62B9A55-831B-4750-918C-25C805307C55}"/>
                </a:ext>
              </a:extLst>
            </p:cNvPr>
            <p:cNvSpPr txBox="1"/>
            <p:nvPr/>
          </p:nvSpPr>
          <p:spPr>
            <a:xfrm>
              <a:off x="9954689" y="1416839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모델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1B2D2DC-C11B-4523-817A-9C946C0D9187}"/>
                </a:ext>
              </a:extLst>
            </p:cNvPr>
            <p:cNvSpPr txBox="1"/>
            <p:nvPr/>
          </p:nvSpPr>
          <p:spPr>
            <a:xfrm>
              <a:off x="9690422" y="4142122"/>
              <a:ext cx="17171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 상업 영화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개봉이전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관객 수 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 모델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B9B0A0-4B61-4CFC-8E1A-7CB2AFB6968F}"/>
              </a:ext>
            </a:extLst>
          </p:cNvPr>
          <p:cNvGrpSpPr/>
          <p:nvPr/>
        </p:nvGrpSpPr>
        <p:grpSpPr>
          <a:xfrm>
            <a:off x="386152" y="1422470"/>
            <a:ext cx="2320539" cy="5083710"/>
            <a:chOff x="386152" y="1422470"/>
            <a:chExt cx="2320539" cy="508371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FE0A13F-265B-40C0-8F4C-1F3653739BAC}"/>
                </a:ext>
              </a:extLst>
            </p:cNvPr>
            <p:cNvSpPr/>
            <p:nvPr/>
          </p:nvSpPr>
          <p:spPr>
            <a:xfrm>
              <a:off x="386152" y="1750144"/>
              <a:ext cx="1930202" cy="475603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926D035-9DA7-4B7E-9FAF-95D34C251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52" y="1907425"/>
              <a:ext cx="1117896" cy="7957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그림 44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9BB9510-C9A6-4AF6-B120-55E178100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76" y="5310184"/>
              <a:ext cx="1198325" cy="10334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F9D1727-DAE8-4735-8889-AFEF3FEB6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66" t="33663" b="33040"/>
            <a:stretch/>
          </p:blipFill>
          <p:spPr>
            <a:xfrm>
              <a:off x="646088" y="2812263"/>
              <a:ext cx="1642080" cy="5616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9675BF0-12D2-4B70-B201-BD8E44599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" t="31698" r="45265" b="37438"/>
            <a:stretch/>
          </p:blipFill>
          <p:spPr>
            <a:xfrm>
              <a:off x="488530" y="2362914"/>
              <a:ext cx="1639476" cy="561616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8AECCC6-8CC7-4E0F-91D1-6FE89233A76A}"/>
                </a:ext>
              </a:extLst>
            </p:cNvPr>
            <p:cNvSpPr/>
            <p:nvPr/>
          </p:nvSpPr>
          <p:spPr>
            <a:xfrm>
              <a:off x="491649" y="3485490"/>
              <a:ext cx="1680884" cy="15465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4CA1C81-3177-46FD-BAD7-9E59D74B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782" y="4021549"/>
              <a:ext cx="640182" cy="5521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그림 66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6C855E04-4078-47C2-8372-4C941173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268" y="3684466"/>
              <a:ext cx="406836" cy="3508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그림 68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3A598F46-42AF-4F2B-A72D-CA2A593A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94" y="3883404"/>
              <a:ext cx="406836" cy="350867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E33218-9035-4166-A6CF-9B3D6E1EA702}"/>
                </a:ext>
              </a:extLst>
            </p:cNvPr>
            <p:cNvSpPr txBox="1"/>
            <p:nvPr/>
          </p:nvSpPr>
          <p:spPr>
            <a:xfrm>
              <a:off x="784441" y="4563728"/>
              <a:ext cx="1030465" cy="3032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73C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</a:t>
              </a:r>
              <a:r>
                <a:rPr lang="ko-KR" altLang="en-US" dirty="0" err="1">
                  <a:solidFill>
                    <a:srgbClr val="573C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크롤링</a:t>
              </a:r>
              <a:endParaRPr lang="ko-KR" altLang="en-US" dirty="0">
                <a:solidFill>
                  <a:srgbClr val="573C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E33AE1-D573-4D00-A9F5-E0777EF0DB99}"/>
                </a:ext>
              </a:extLst>
            </p:cNvPr>
            <p:cNvSpPr txBox="1"/>
            <p:nvPr/>
          </p:nvSpPr>
          <p:spPr>
            <a:xfrm>
              <a:off x="1033929" y="1891120"/>
              <a:ext cx="653503" cy="3032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92715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endParaRPr lang="ko-KR" altLang="en-US" dirty="0">
                <a:solidFill>
                  <a:srgbClr val="9271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402FCA3-B24C-4367-A775-6738340FE36A}"/>
                </a:ext>
              </a:extLst>
            </p:cNvPr>
            <p:cNvSpPr txBox="1"/>
            <p:nvPr/>
          </p:nvSpPr>
          <p:spPr>
            <a:xfrm>
              <a:off x="407484" y="1422470"/>
              <a:ext cx="1994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·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가공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9C8A747-ADF4-4C1E-AB41-5CAC7A4D3771}"/>
                </a:ext>
              </a:extLst>
            </p:cNvPr>
            <p:cNvSpPr/>
            <p:nvPr/>
          </p:nvSpPr>
          <p:spPr>
            <a:xfrm rot="5400000">
              <a:off x="2211005" y="4182647"/>
              <a:ext cx="571084" cy="4202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E6387F-86C0-4C62-BC7D-ED67DAB81515}"/>
              </a:ext>
            </a:extLst>
          </p:cNvPr>
          <p:cNvGrpSpPr/>
          <p:nvPr/>
        </p:nvGrpSpPr>
        <p:grpSpPr>
          <a:xfrm>
            <a:off x="2684816" y="1416839"/>
            <a:ext cx="2334990" cy="5083628"/>
            <a:chOff x="2684816" y="1416839"/>
            <a:chExt cx="2334990" cy="5083628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410081FC-E422-4340-8AD4-4E04C9D8BB61}"/>
                </a:ext>
              </a:extLst>
            </p:cNvPr>
            <p:cNvSpPr/>
            <p:nvPr/>
          </p:nvSpPr>
          <p:spPr>
            <a:xfrm>
              <a:off x="2684816" y="1744431"/>
              <a:ext cx="1930202" cy="475603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DD708B47-9F6E-487C-B26F-34B631A5AEF5}"/>
                </a:ext>
              </a:extLst>
            </p:cNvPr>
            <p:cNvSpPr/>
            <p:nvPr/>
          </p:nvSpPr>
          <p:spPr>
            <a:xfrm>
              <a:off x="2799557" y="4566514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D2D95383-C93A-4449-AA99-732FC041942C}"/>
                </a:ext>
              </a:extLst>
            </p:cNvPr>
            <p:cNvSpPr/>
            <p:nvPr/>
          </p:nvSpPr>
          <p:spPr>
            <a:xfrm>
              <a:off x="2799557" y="3484866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80B62FC3-8AD5-4BBE-8180-66C5853F19EB}"/>
                </a:ext>
              </a:extLst>
            </p:cNvPr>
            <p:cNvSpPr/>
            <p:nvPr/>
          </p:nvSpPr>
          <p:spPr>
            <a:xfrm>
              <a:off x="2799557" y="5578502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8" name="그림 47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2FCF161-4929-48B4-9FC7-36021EF4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908" y="2035733"/>
              <a:ext cx="1166496" cy="116649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7232B1-FB33-4678-A4C7-CEA506899DB1}"/>
                </a:ext>
              </a:extLst>
            </p:cNvPr>
            <p:cNvSpPr txBox="1"/>
            <p:nvPr/>
          </p:nvSpPr>
          <p:spPr>
            <a:xfrm>
              <a:off x="2714643" y="4738445"/>
              <a:ext cx="1829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워드 클라우드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B7AB65-52EE-4700-81F1-01D06D081251}"/>
                </a:ext>
              </a:extLst>
            </p:cNvPr>
            <p:cNvSpPr txBox="1"/>
            <p:nvPr/>
          </p:nvSpPr>
          <p:spPr>
            <a:xfrm>
              <a:off x="2699235" y="5671918"/>
              <a:ext cx="180049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사회연결망분석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(SNA)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ABD9E9-E851-48F6-802F-496353C7A61C}"/>
                </a:ext>
              </a:extLst>
            </p:cNvPr>
            <p:cNvSpPr txBox="1"/>
            <p:nvPr/>
          </p:nvSpPr>
          <p:spPr>
            <a:xfrm>
              <a:off x="2720617" y="3670628"/>
              <a:ext cx="1829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상관성 분석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6D58A31-C3E0-47C2-8C44-3E21959C58DC}"/>
                </a:ext>
              </a:extLst>
            </p:cNvPr>
            <p:cNvSpPr txBox="1"/>
            <p:nvPr/>
          </p:nvSpPr>
          <p:spPr>
            <a:xfrm>
              <a:off x="3073456" y="1416839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기술통계</a:t>
              </a: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7882A718-9BD9-406D-B558-38B0F7C32F2D}"/>
                </a:ext>
              </a:extLst>
            </p:cNvPr>
            <p:cNvSpPr/>
            <p:nvPr/>
          </p:nvSpPr>
          <p:spPr>
            <a:xfrm rot="5400000">
              <a:off x="4524120" y="4182648"/>
              <a:ext cx="571084" cy="4202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089B52-8E90-4824-84F0-952B23CD390A}"/>
              </a:ext>
            </a:extLst>
          </p:cNvPr>
          <p:cNvGrpSpPr/>
          <p:nvPr/>
        </p:nvGrpSpPr>
        <p:grpSpPr>
          <a:xfrm>
            <a:off x="4872299" y="1427910"/>
            <a:ext cx="2445942" cy="5090855"/>
            <a:chOff x="4872299" y="1427910"/>
            <a:chExt cx="2445942" cy="5090855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A9340FE4-500D-45E8-9CCD-9F8BB1720D65}"/>
                </a:ext>
              </a:extLst>
            </p:cNvPr>
            <p:cNvSpPr/>
            <p:nvPr/>
          </p:nvSpPr>
          <p:spPr>
            <a:xfrm>
              <a:off x="4987533" y="1762729"/>
              <a:ext cx="1930202" cy="475603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06660663-8338-43E5-BC4E-7F7BE7A361F5}"/>
                </a:ext>
              </a:extLst>
            </p:cNvPr>
            <p:cNvSpPr/>
            <p:nvPr/>
          </p:nvSpPr>
          <p:spPr>
            <a:xfrm>
              <a:off x="5101891" y="4566514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24496D7A-6C7F-4D54-9853-8A59A3661CA9}"/>
                </a:ext>
              </a:extLst>
            </p:cNvPr>
            <p:cNvSpPr/>
            <p:nvPr/>
          </p:nvSpPr>
          <p:spPr>
            <a:xfrm>
              <a:off x="5101891" y="3484866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E714661D-2CB8-40C9-A85B-9372480D48A1}"/>
                </a:ext>
              </a:extLst>
            </p:cNvPr>
            <p:cNvSpPr/>
            <p:nvPr/>
          </p:nvSpPr>
          <p:spPr>
            <a:xfrm>
              <a:off x="5101891" y="5578502"/>
              <a:ext cx="1687437" cy="73240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456EE89-B7DA-4D7E-B264-8AA0F6026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344" y="2237149"/>
              <a:ext cx="1026939" cy="89618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2C94F-27DA-4CE2-8028-CCE0A21330D0}"/>
                </a:ext>
              </a:extLst>
            </p:cNvPr>
            <p:cNvSpPr txBox="1"/>
            <p:nvPr/>
          </p:nvSpPr>
          <p:spPr>
            <a:xfrm>
              <a:off x="4906544" y="3670628"/>
              <a:ext cx="205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기본선형회귀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208C9F7-D256-415F-947A-766F563A4DCC}"/>
                </a:ext>
              </a:extLst>
            </p:cNvPr>
            <p:cNvSpPr txBox="1"/>
            <p:nvPr/>
          </p:nvSpPr>
          <p:spPr>
            <a:xfrm>
              <a:off x="4872299" y="4748050"/>
              <a:ext cx="2167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차상호작용회귀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F172B10-5B94-46EB-A726-CDED82FD826A}"/>
                </a:ext>
              </a:extLst>
            </p:cNvPr>
            <p:cNvSpPr txBox="1"/>
            <p:nvPr/>
          </p:nvSpPr>
          <p:spPr>
            <a:xfrm>
              <a:off x="4946812" y="5763193"/>
              <a:ext cx="205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단계별선택회귀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4539CCA-5A4B-4C18-BD87-06D258E03997}"/>
                </a:ext>
              </a:extLst>
            </p:cNvPr>
            <p:cNvSpPr txBox="1"/>
            <p:nvPr/>
          </p:nvSpPr>
          <p:spPr>
            <a:xfrm>
              <a:off x="5392224" y="1427910"/>
              <a:ext cx="13485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수치 예측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생성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1B3EB35E-B6DD-445C-A87C-9B24B3558C05}"/>
                </a:ext>
              </a:extLst>
            </p:cNvPr>
            <p:cNvSpPr/>
            <p:nvPr/>
          </p:nvSpPr>
          <p:spPr>
            <a:xfrm rot="5400000">
              <a:off x="6822555" y="4182649"/>
              <a:ext cx="571084" cy="4202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5AA837-76B7-49F1-8002-1FE374DB3BA8}"/>
              </a:ext>
            </a:extLst>
          </p:cNvPr>
          <p:cNvGrpSpPr/>
          <p:nvPr/>
        </p:nvGrpSpPr>
        <p:grpSpPr>
          <a:xfrm>
            <a:off x="7191806" y="1412404"/>
            <a:ext cx="2450174" cy="5088063"/>
            <a:chOff x="7191806" y="1412404"/>
            <a:chExt cx="2450174" cy="5088063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3473B31A-4404-4AE4-9D78-98E441DC154F}"/>
                </a:ext>
              </a:extLst>
            </p:cNvPr>
            <p:cNvSpPr/>
            <p:nvPr/>
          </p:nvSpPr>
          <p:spPr>
            <a:xfrm>
              <a:off x="7319702" y="1744431"/>
              <a:ext cx="1930202" cy="475603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4A289114-545D-431E-AF21-0FFE5EA9357A}"/>
                </a:ext>
              </a:extLst>
            </p:cNvPr>
            <p:cNvSpPr/>
            <p:nvPr/>
          </p:nvSpPr>
          <p:spPr>
            <a:xfrm>
              <a:off x="7438118" y="3484866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30" name="Picture 6" descr="Learning premium icon">
              <a:extLst>
                <a:ext uri="{FF2B5EF4-FFF2-40B4-BE49-F238E27FC236}">
                  <a16:creationId xmlns:a16="http://schemas.microsoft.com/office/drawing/2014/main" id="{8F9494E2-1497-42AD-8F27-DEA2A83231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86" b="13602"/>
            <a:stretch/>
          </p:blipFill>
          <p:spPr bwMode="auto">
            <a:xfrm>
              <a:off x="7705080" y="2242788"/>
              <a:ext cx="1181839" cy="86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C4F8390-D01D-4440-BB97-D731E7B1C663}"/>
                </a:ext>
              </a:extLst>
            </p:cNvPr>
            <p:cNvSpPr txBox="1"/>
            <p:nvPr/>
          </p:nvSpPr>
          <p:spPr>
            <a:xfrm>
              <a:off x="7705080" y="1412404"/>
              <a:ext cx="11849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분류 예측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생성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E8F5F467-4485-423B-82D7-C7F5FF798778}"/>
                </a:ext>
              </a:extLst>
            </p:cNvPr>
            <p:cNvSpPr/>
            <p:nvPr/>
          </p:nvSpPr>
          <p:spPr>
            <a:xfrm rot="5400000">
              <a:off x="9146294" y="4175393"/>
              <a:ext cx="571084" cy="4202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79DD9B2-75E4-4193-B2AB-2786DE9B4791}"/>
                </a:ext>
              </a:extLst>
            </p:cNvPr>
            <p:cNvSpPr/>
            <p:nvPr/>
          </p:nvSpPr>
          <p:spPr>
            <a:xfrm>
              <a:off x="7448523" y="3960997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AB77C1B8-C3D1-4631-8C75-27C7C297AD9F}"/>
                </a:ext>
              </a:extLst>
            </p:cNvPr>
            <p:cNvSpPr/>
            <p:nvPr/>
          </p:nvSpPr>
          <p:spPr>
            <a:xfrm>
              <a:off x="7458928" y="4448487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9BE0322-2013-4906-9402-B848FBB27F2D}"/>
                </a:ext>
              </a:extLst>
            </p:cNvPr>
            <p:cNvSpPr/>
            <p:nvPr/>
          </p:nvSpPr>
          <p:spPr>
            <a:xfrm>
              <a:off x="7457980" y="4930301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0E7FAB5A-6299-4A54-94F7-1C75E8985E83}"/>
                </a:ext>
              </a:extLst>
            </p:cNvPr>
            <p:cNvSpPr/>
            <p:nvPr/>
          </p:nvSpPr>
          <p:spPr>
            <a:xfrm>
              <a:off x="7452303" y="5895826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A0FC2753-E78F-418B-B09B-38F3EEE2F01A}"/>
                </a:ext>
              </a:extLst>
            </p:cNvPr>
            <p:cNvSpPr/>
            <p:nvPr/>
          </p:nvSpPr>
          <p:spPr>
            <a:xfrm>
              <a:off x="7452303" y="5424427"/>
              <a:ext cx="1687437" cy="3693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C7FCFE-AFE3-4038-B943-68BA9A2210DB}"/>
                </a:ext>
              </a:extLst>
            </p:cNvPr>
            <p:cNvSpPr txBox="1"/>
            <p:nvPr/>
          </p:nvSpPr>
          <p:spPr>
            <a:xfrm>
              <a:off x="7215721" y="5432121"/>
              <a:ext cx="215304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랜덤포레스트</a:t>
              </a:r>
              <a:endPara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6BFB16-5839-4857-A8DF-FDEBC331EE56}"/>
                </a:ext>
              </a:extLst>
            </p:cNvPr>
            <p:cNvSpPr txBox="1"/>
            <p:nvPr/>
          </p:nvSpPr>
          <p:spPr>
            <a:xfrm>
              <a:off x="7226426" y="4953385"/>
              <a:ext cx="215304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K-NN</a:t>
              </a:r>
              <a:endPara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231672-1CDB-4545-A42F-F927C5B2B00C}"/>
                </a:ext>
              </a:extLst>
            </p:cNvPr>
            <p:cNvSpPr txBox="1"/>
            <p:nvPr/>
          </p:nvSpPr>
          <p:spPr>
            <a:xfrm>
              <a:off x="7191806" y="5930383"/>
              <a:ext cx="215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ANN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554A8D-26D4-4008-A752-D62A18358408}"/>
                </a:ext>
              </a:extLst>
            </p:cNvPr>
            <p:cNvSpPr txBox="1"/>
            <p:nvPr/>
          </p:nvSpPr>
          <p:spPr>
            <a:xfrm>
              <a:off x="7232972" y="4492869"/>
              <a:ext cx="2153040" cy="26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Gradient Boosting Tree</a:t>
              </a:r>
              <a:endParaRPr lang="ko-KR" altLang="en-US" sz="11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C5EFFC1-F949-4319-8431-9FCA34C0711E}"/>
                </a:ext>
              </a:extLst>
            </p:cNvPr>
            <p:cNvSpPr txBox="1"/>
            <p:nvPr/>
          </p:nvSpPr>
          <p:spPr>
            <a:xfrm>
              <a:off x="7226342" y="3997793"/>
              <a:ext cx="215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Decision Tree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97676C0-49E4-422E-9DB9-3F3480A2D0B0}"/>
                </a:ext>
              </a:extLst>
            </p:cNvPr>
            <p:cNvSpPr txBox="1"/>
            <p:nvPr/>
          </p:nvSpPr>
          <p:spPr>
            <a:xfrm>
              <a:off x="7227302" y="3521322"/>
              <a:ext cx="21530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0449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2E472B-6AA2-4247-A21D-F5AE9E2A4CBF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DA1AA3-F150-4DA8-A356-0714096BBE46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A6376-D03F-4378-9F05-5419D8169C4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626692-127E-4E21-B4E7-F993B0C229E7}"/>
              </a:ext>
            </a:extLst>
          </p:cNvPr>
          <p:cNvGrpSpPr/>
          <p:nvPr/>
        </p:nvGrpSpPr>
        <p:grpSpPr>
          <a:xfrm>
            <a:off x="1188881" y="351819"/>
            <a:ext cx="1834156" cy="660429"/>
            <a:chOff x="1188881" y="351819"/>
            <a:chExt cx="1834156" cy="6604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F78F91-379F-489C-B8BE-257F0E18B88D}"/>
                </a:ext>
              </a:extLst>
            </p:cNvPr>
            <p:cNvSpPr txBox="1"/>
            <p:nvPr/>
          </p:nvSpPr>
          <p:spPr>
            <a:xfrm>
              <a:off x="1188881" y="351819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02</a:t>
              </a:r>
              <a:r>
                <a:rPr lang="ko-KR" altLang="en-US" sz="1200" dirty="0"/>
                <a:t>장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절 분석 프로세스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3AA1CE-8370-458F-AA14-2E3367B251F3}"/>
                </a:ext>
              </a:extLst>
            </p:cNvPr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F50C46-BDFA-43F5-A099-38C6A19F52B1}"/>
              </a:ext>
            </a:extLst>
          </p:cNvPr>
          <p:cNvSpPr txBox="1"/>
          <p:nvPr/>
        </p:nvSpPr>
        <p:spPr>
          <a:xfrm>
            <a:off x="1159001" y="581361"/>
            <a:ext cx="1976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 클라우드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5DC7619-CD8E-4645-8508-4BC9B755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02328"/>
              </p:ext>
            </p:extLst>
          </p:nvPr>
        </p:nvGraphicFramePr>
        <p:xfrm>
          <a:off x="490138" y="1137561"/>
          <a:ext cx="11274752" cy="5489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376">
                  <a:extLst>
                    <a:ext uri="{9D8B030D-6E8A-4147-A177-3AD203B41FA5}">
                      <a16:colId xmlns:a16="http://schemas.microsoft.com/office/drawing/2014/main" val="485237422"/>
                    </a:ext>
                  </a:extLst>
                </a:gridCol>
                <a:gridCol w="5637376">
                  <a:extLst>
                    <a:ext uri="{9D8B030D-6E8A-4147-A177-3AD203B41FA5}">
                      <a16:colId xmlns:a16="http://schemas.microsoft.com/office/drawing/2014/main" val="1237659734"/>
                    </a:ext>
                  </a:extLst>
                </a:gridCol>
              </a:tblGrid>
              <a:tr h="27580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103024"/>
                  </a:ext>
                </a:extLst>
              </a:tr>
              <a:tr h="27314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0213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E4B0308-7BE0-4F8F-A448-164E6FA0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90" y="1236261"/>
            <a:ext cx="5475954" cy="26032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A8016B-1E62-4310-88E3-A923CB29B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2" t="29372" r="9421" b="30686"/>
          <a:stretch/>
        </p:blipFill>
        <p:spPr>
          <a:xfrm>
            <a:off x="558458" y="3972353"/>
            <a:ext cx="5475954" cy="26125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0628DA-FFF5-4BCA-8A99-93A72E5B2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9" t="29277" r="9201" b="30865"/>
          <a:stretch/>
        </p:blipFill>
        <p:spPr>
          <a:xfrm>
            <a:off x="6188710" y="3971296"/>
            <a:ext cx="5475954" cy="261252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BFB98D-5EE9-4007-8E57-4B9781EE3A83}"/>
              </a:ext>
            </a:extLst>
          </p:cNvPr>
          <p:cNvSpPr/>
          <p:nvPr/>
        </p:nvSpPr>
        <p:spPr>
          <a:xfrm flipH="1">
            <a:off x="619789" y="1216932"/>
            <a:ext cx="5429553" cy="261407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CE11F-9DED-4D2C-B425-E8FAAF64A11C}"/>
              </a:ext>
            </a:extLst>
          </p:cNvPr>
          <p:cNvSpPr txBox="1"/>
          <p:nvPr/>
        </p:nvSpPr>
        <p:spPr>
          <a:xfrm>
            <a:off x="949489" y="1462367"/>
            <a:ext cx="4929940" cy="210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개봉 전 상영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시사회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무대인사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무대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채널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츄잉챗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 보  수 단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포스터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인터뷰 등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 우  관 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련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배우이름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스타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케미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사람들이 개봉하기 전에 무엇을 기대하고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주목하는 지 파악할 수 있다는 점에서 의의가 있다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1D9AA3A-8C22-4FBF-8E2E-7A21D7501045}"/>
              </a:ext>
            </a:extLst>
          </p:cNvPr>
          <p:cNvSpPr/>
          <p:nvPr/>
        </p:nvSpPr>
        <p:spPr>
          <a:xfrm>
            <a:off x="4196287" y="2516926"/>
            <a:ext cx="555007" cy="475917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4A8EC83-0BA3-4B0A-84DE-3BED9E5E13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4" y="3073329"/>
            <a:ext cx="442136" cy="4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698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888</Words>
  <Application>Microsoft Office PowerPoint</Application>
  <PresentationFormat>와이드스크린</PresentationFormat>
  <Paragraphs>463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나눔스퀘어</vt:lpstr>
      <vt:lpstr>Rockwell Nova Extra Bold</vt:lpstr>
      <vt:lpstr>나눔스퀘어라운드 ExtraBold</vt:lpstr>
      <vt:lpstr>타이포_쌍문동 B</vt:lpstr>
      <vt:lpstr>스웨거 TTF</vt:lpstr>
      <vt:lpstr>Wingdings</vt:lpstr>
      <vt:lpstr>나눔스퀘어 Bold</vt:lpstr>
      <vt:lpstr>DX영화자막 M</vt:lpstr>
      <vt:lpstr>맑은 고딕</vt:lpstr>
      <vt:lpstr>DX스피드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 JI PARK</dc:creator>
  <cp:lastModifiedBy>HEE JI PARK</cp:lastModifiedBy>
  <cp:revision>99</cp:revision>
  <dcterms:created xsi:type="dcterms:W3CDTF">2019-02-24T17:58:05Z</dcterms:created>
  <dcterms:modified xsi:type="dcterms:W3CDTF">2019-02-27T03:49:51Z</dcterms:modified>
</cp:coreProperties>
</file>